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80" r:id="rId4"/>
    <p:sldId id="276" r:id="rId5"/>
    <p:sldId id="279" r:id="rId6"/>
    <p:sldId id="287" r:id="rId7"/>
    <p:sldId id="278" r:id="rId8"/>
    <p:sldId id="277" r:id="rId9"/>
    <p:sldId id="282" r:id="rId10"/>
    <p:sldId id="281" r:id="rId11"/>
    <p:sldId id="284" r:id="rId12"/>
    <p:sldId id="285" r:id="rId13"/>
    <p:sldId id="283" r:id="rId14"/>
    <p:sldId id="286" r:id="rId15"/>
    <p:sldId id="288" r:id="rId16"/>
  </p:sldIdLst>
  <p:sldSz cx="9144000" cy="6858000" type="screen4x3"/>
  <p:notesSz cx="6797675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13"/>
    <a:srgbClr val="008000"/>
    <a:srgbClr val="2BF53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1432" autoAdjust="0"/>
  </p:normalViewPr>
  <p:slideViewPr>
    <p:cSldViewPr>
      <p:cViewPr varScale="1">
        <p:scale>
          <a:sx n="116" d="100"/>
          <a:sy n="116" d="100"/>
        </p:scale>
        <p:origin x="5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1" y="2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614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1" y="9482614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F7822-B999-4562-BB33-D335266810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3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1" y="2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9300"/>
            <a:ext cx="4989513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8" y="4740511"/>
            <a:ext cx="5438464" cy="44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614"/>
            <a:ext cx="294657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1" y="9482614"/>
            <a:ext cx="2944958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8" tIns="46359" rIns="92718" bIns="46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A8CE2-DB18-4A30-AA97-04179DCBA2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C61BF-638C-4356-A618-B9407ADCF1F9}" type="slidenum">
              <a:rPr lang="de-DE" altLang="de-DE" sz="1200"/>
              <a:pPr eaLnBrk="1" hangingPunct="1"/>
              <a:t>1</a:t>
            </a:fld>
            <a:endParaRPr lang="de-DE" altLang="de-DE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304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10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482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11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99513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12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34164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13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89282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14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893581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15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67825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2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5034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3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55870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4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80017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5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60779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6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51848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7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80705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8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0396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018" indent="-28885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541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7576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9742" indent="-23108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190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4070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6234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8399" indent="-2310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F5BB1-564C-4AB9-834E-312A8D48AD5D}" type="slidenum">
              <a:rPr lang="de-DE" altLang="de-DE" sz="1200"/>
              <a:pPr eaLnBrk="1" hangingPunct="1"/>
              <a:t>9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35679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A24C55CD-1F68-482A-AB2D-9A3F3A2B37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534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086B13EB-6128-430B-8966-87B80594F2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2441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620713"/>
            <a:ext cx="2058988" cy="5505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29325" cy="5505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72AE73F3-D111-497D-8DCF-AA66BF7716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178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110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0B3E42F7-5BD3-4669-B1FF-33156E1BC5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0183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F5437B65-9523-4CBF-B6B7-6A0190586D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752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B6347B93-7781-4EB2-A261-B2BE5D0284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2526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 smtClean="0"/>
          </a:p>
          <a:p>
            <a:pPr>
              <a:defRPr/>
            </a:pPr>
            <a:fld id="{36443501-CBAC-49DE-9E2F-7DCC8936ED0A}" type="slidenum">
              <a:rPr lang="de-DE" smtClean="0"/>
              <a:pPr>
                <a:defRPr/>
              </a:pPr>
              <a:t>‹Nr.›</a:t>
            </a:fld>
            <a:r>
              <a:rPr lang="de-DE" dirty="0" smtClean="0"/>
              <a:t>/9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172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1D5DE19D-30E0-4AB1-9ABA-543C57B894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2619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10A301BB-4D0B-45D1-B89B-050B116F9E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433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AF8A0075-4DD1-4192-BEE9-5E0AFD0D8F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4464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rgbClr val="00A51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A51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96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59039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Marl, 19.06.2018, Aula der Scharounschule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4313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A513"/>
                </a:solidFill>
              </a:defRPr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6A3B3BA8-228B-4EFC-9B18-021115CB72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>
            <a:fillRect/>
          </a:stretch>
        </p:blipFill>
        <p:spPr bwMode="auto">
          <a:xfrm>
            <a:off x="8170863" y="0"/>
            <a:ext cx="973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51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O:\IGA 2027\09 Standortentwicklung Volksparkareal\123281896_10223143681757520_3071098446114083165_n.jpg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7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1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algn="ctr" eaLnBrk="1" hangingPunct="1"/>
            <a:r>
              <a:rPr lang="de-DE" altLang="de-DE" sz="4800" dirty="0" smtClean="0">
                <a:solidFill>
                  <a:schemeClr val="accent3"/>
                </a:solidFill>
              </a:rPr>
              <a:t/>
            </a:r>
            <a:br>
              <a:rPr lang="de-DE" altLang="de-DE" sz="4800" dirty="0" smtClean="0">
                <a:solidFill>
                  <a:schemeClr val="accent3"/>
                </a:solidFill>
              </a:rPr>
            </a:br>
            <a:r>
              <a:rPr lang="de-DE" altLang="de-DE" sz="4800" dirty="0">
                <a:solidFill>
                  <a:schemeClr val="accent3"/>
                </a:solidFill>
              </a:rPr>
              <a:t/>
            </a:r>
            <a:br>
              <a:rPr lang="de-DE" altLang="de-DE" sz="4800" dirty="0">
                <a:solidFill>
                  <a:schemeClr val="accent3"/>
                </a:solidFill>
              </a:rPr>
            </a:br>
            <a:r>
              <a:rPr lang="de-DE" altLang="de-DE" sz="4800" dirty="0" smtClean="0">
                <a:solidFill>
                  <a:srgbClr val="00A513"/>
                </a:solidFill>
              </a:rPr>
              <a:t>Willkommen </a:t>
            </a:r>
            <a:br>
              <a:rPr lang="de-DE" altLang="de-DE" sz="4800" dirty="0" smtClean="0">
                <a:solidFill>
                  <a:srgbClr val="00A513"/>
                </a:solidFill>
              </a:rPr>
            </a:br>
            <a:r>
              <a:rPr lang="de-DE" altLang="de-DE" sz="4800" dirty="0" smtClean="0">
                <a:solidFill>
                  <a:srgbClr val="00A513"/>
                </a:solidFill>
              </a:rPr>
              <a:t>zur Bürgerinformation und Beteiligung</a:t>
            </a:r>
            <a:br>
              <a:rPr lang="de-DE" altLang="de-DE" sz="4800" dirty="0" smtClean="0">
                <a:solidFill>
                  <a:srgbClr val="00A513"/>
                </a:solidFill>
              </a:rPr>
            </a:br>
            <a:r>
              <a:rPr lang="de-DE" altLang="de-DE" sz="4800" dirty="0" smtClean="0">
                <a:solidFill>
                  <a:srgbClr val="00A513"/>
                </a:solidFill>
              </a:rPr>
              <a:t>Volkspark – Alt Marl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A24C55CD-1F68-482A-AB2D-9A3F3A2B37F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4869160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600" kern="0" dirty="0" smtClean="0">
                <a:solidFill>
                  <a:srgbClr val="00A513"/>
                </a:solidFill>
              </a:rPr>
              <a:t>Willy-Brandt-Gesamtschule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solidFill>
                  <a:srgbClr val="00A513"/>
                </a:solidFill>
              </a:rPr>
              <a:t>Planungsziele III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Nutzungsoption von Bewegungsangeboten geplanter Sport- und Spielanlagen für die Grundschule Overberg (</a:t>
            </a:r>
            <a:r>
              <a:rPr lang="de-DE" sz="1800" dirty="0" err="1"/>
              <a:t>z.b.</a:t>
            </a:r>
            <a:r>
              <a:rPr lang="de-DE" sz="1800" dirty="0"/>
              <a:t> eine bespielbare Rasenfläche für Ballspiele oder Ballwurf etc. mit 20 x 40 m, eine Wegestrecke mit 50 Meter gerader Achse ohne wesentliche Steigungen die als Laufstecke genutzt werden könnte (ohne </a:t>
            </a:r>
            <a:r>
              <a:rPr lang="de-DE" sz="1800" dirty="0" err="1"/>
              <a:t>Sportbelag</a:t>
            </a:r>
            <a:r>
              <a:rPr lang="de-DE" sz="1800" dirty="0" smtClean="0"/>
              <a:t>).</a:t>
            </a:r>
          </a:p>
          <a:p>
            <a:pPr lvl="0"/>
            <a:r>
              <a:rPr lang="de-DE" sz="1800" dirty="0"/>
              <a:t>Durchgehende Radwegeverbindung von der Westerholter Straße bis zur Kreuzung „Am Volkspark/</a:t>
            </a:r>
            <a:r>
              <a:rPr lang="de-DE" sz="1800" dirty="0" err="1"/>
              <a:t>Ophoffstraße</a:t>
            </a:r>
            <a:r>
              <a:rPr lang="de-DE" sz="1800" dirty="0"/>
              <a:t>/Guido Heiland Straße“ mit 2,50 m Querschnitt. Bei gemeinsamer Nutzung von Rad Fahrenden und zu Fuß Gehenden 4,00 m.</a:t>
            </a:r>
          </a:p>
          <a:p>
            <a:endParaRPr lang="de-DE" sz="1800" dirty="0"/>
          </a:p>
          <a:p>
            <a:pPr marL="0" indent="0" eaLnBrk="1" hangingPunct="1">
              <a:buNone/>
            </a:pPr>
            <a:endParaRPr lang="de-DE" alt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646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solidFill>
                  <a:srgbClr val="00A513"/>
                </a:solidFill>
              </a:rPr>
              <a:t>Planungsziele IV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/>
          </a:p>
          <a:p>
            <a:pPr marL="0" indent="0" eaLnBrk="1" hangingPunct="1">
              <a:buNone/>
            </a:pPr>
            <a:r>
              <a:rPr lang="de-DE" altLang="de-DE" sz="1800" dirty="0" smtClean="0"/>
              <a:t>Städtebauliche Begleitprojekte</a:t>
            </a:r>
          </a:p>
          <a:p>
            <a:r>
              <a:rPr lang="de-DE" altLang="de-DE" sz="1800" dirty="0" smtClean="0"/>
              <a:t>Rückbau Breite Straße</a:t>
            </a:r>
          </a:p>
          <a:p>
            <a:r>
              <a:rPr lang="de-DE" altLang="de-DE" sz="1800" dirty="0" err="1" smtClean="0"/>
              <a:t>Georg´s</a:t>
            </a:r>
            <a:r>
              <a:rPr lang="de-DE" altLang="de-DE" sz="1800" dirty="0" smtClean="0"/>
              <a:t> Kiez</a:t>
            </a:r>
          </a:p>
          <a:p>
            <a:r>
              <a:rPr lang="de-DE" altLang="de-DE" sz="1800" dirty="0" smtClean="0"/>
              <a:t>Radweg Weierbach</a:t>
            </a:r>
          </a:p>
          <a:p>
            <a:r>
              <a:rPr lang="de-DE" altLang="de-DE" sz="1800" dirty="0" smtClean="0"/>
              <a:t>Entwicklung Trainingsplätze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5889" r="3004" b="5514"/>
          <a:stretch/>
        </p:blipFill>
        <p:spPr>
          <a:xfrm>
            <a:off x="4139952" y="1494768"/>
            <a:ext cx="3324995" cy="45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1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solidFill>
                  <a:srgbClr val="00A513"/>
                </a:solidFill>
              </a:rPr>
              <a:t>Verfahren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Veröffentlichung Teilnahmewettbewerb</a:t>
            </a:r>
            <a:r>
              <a:rPr lang="de-DE" sz="1800" dirty="0" smtClean="0"/>
              <a:t>…………………..  </a:t>
            </a:r>
            <a:r>
              <a:rPr lang="de-DE" sz="1800" dirty="0"/>
              <a:t>	30.11.2021</a:t>
            </a:r>
          </a:p>
          <a:p>
            <a:r>
              <a:rPr lang="de-DE" sz="1800" dirty="0" smtClean="0"/>
              <a:t>Ende </a:t>
            </a:r>
            <a:r>
              <a:rPr lang="de-DE" sz="1800" dirty="0"/>
              <a:t>Bewerbungsfrist</a:t>
            </a:r>
            <a:r>
              <a:rPr lang="de-DE" sz="1800" dirty="0" smtClean="0"/>
              <a:t>………………………………………</a:t>
            </a:r>
            <a:r>
              <a:rPr lang="de-DE" sz="1800" dirty="0"/>
              <a:t>	</a:t>
            </a:r>
            <a:r>
              <a:rPr lang="de-DE" sz="1800" dirty="0" smtClean="0"/>
              <a:t>25.01.2022</a:t>
            </a:r>
          </a:p>
          <a:p>
            <a:r>
              <a:rPr lang="de-DE" sz="1800" dirty="0" smtClean="0"/>
              <a:t>Angebotswertung </a:t>
            </a:r>
            <a:r>
              <a:rPr lang="de-DE" sz="1800" dirty="0"/>
              <a:t>und Teilnehmerauswahl </a:t>
            </a:r>
            <a:r>
              <a:rPr lang="de-DE" sz="1800" dirty="0" smtClean="0"/>
              <a:t>………………</a:t>
            </a:r>
            <a:r>
              <a:rPr lang="de-DE" sz="1800" dirty="0"/>
              <a:t>	07.02.2022</a:t>
            </a:r>
          </a:p>
          <a:p>
            <a:r>
              <a:rPr lang="de-DE" sz="1800" dirty="0" smtClean="0"/>
              <a:t>Versand </a:t>
            </a:r>
            <a:r>
              <a:rPr lang="de-DE" sz="1800" dirty="0"/>
              <a:t>der Wettbewerbsunterlagen und </a:t>
            </a:r>
            <a:r>
              <a:rPr lang="de-DE" sz="1800" dirty="0" smtClean="0"/>
              <a:t>Beginn </a:t>
            </a:r>
            <a:r>
              <a:rPr lang="de-DE" sz="1800" dirty="0"/>
              <a:t>des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      Wettbewerbs</a:t>
            </a:r>
            <a:r>
              <a:rPr lang="de-DE" sz="1800" dirty="0"/>
              <a:t>	 ………………………………………………	14.02.2022</a:t>
            </a:r>
          </a:p>
          <a:p>
            <a:r>
              <a:rPr lang="de-DE" sz="1800" dirty="0" smtClean="0"/>
              <a:t>Termin </a:t>
            </a:r>
            <a:r>
              <a:rPr lang="de-DE" sz="1800" dirty="0"/>
              <a:t>für schriftl. Rückfragen</a:t>
            </a:r>
            <a:r>
              <a:rPr lang="de-DE" sz="1800" dirty="0" smtClean="0"/>
              <a:t>……………………………. </a:t>
            </a:r>
            <a:r>
              <a:rPr lang="de-DE" sz="1800" dirty="0"/>
              <a:t>	09.03.2022</a:t>
            </a:r>
          </a:p>
          <a:p>
            <a:r>
              <a:rPr lang="de-DE" sz="1800" dirty="0" smtClean="0"/>
              <a:t>Kolloquium ………………………………..………………… </a:t>
            </a:r>
            <a:r>
              <a:rPr lang="de-DE" sz="1800" dirty="0"/>
              <a:t>	16.03.2022</a:t>
            </a:r>
          </a:p>
          <a:p>
            <a:r>
              <a:rPr lang="de-DE" sz="1800" dirty="0" smtClean="0"/>
              <a:t>Einlieferungstermin ……………….…………………….…. </a:t>
            </a:r>
            <a:r>
              <a:rPr lang="de-DE" sz="1800" dirty="0"/>
              <a:t>	11.05.2022</a:t>
            </a:r>
          </a:p>
          <a:p>
            <a:r>
              <a:rPr lang="de-DE" sz="1800" dirty="0" smtClean="0"/>
              <a:t>Sitzung </a:t>
            </a:r>
            <a:r>
              <a:rPr lang="de-DE" sz="1800" dirty="0"/>
              <a:t>des Preisgerichts  </a:t>
            </a:r>
            <a:r>
              <a:rPr lang="de-DE" sz="1800" dirty="0" smtClean="0"/>
              <a:t>…………………………………</a:t>
            </a:r>
            <a:r>
              <a:rPr lang="de-DE" sz="1800" dirty="0"/>
              <a:t>	03.06.2022</a:t>
            </a:r>
          </a:p>
          <a:p>
            <a:r>
              <a:rPr lang="de-DE" sz="1800" dirty="0" smtClean="0"/>
              <a:t>Vergabeverhandlung</a:t>
            </a:r>
          </a:p>
          <a:p>
            <a:r>
              <a:rPr lang="de-DE" sz="1800" dirty="0" smtClean="0"/>
              <a:t>Beginn der konkreten Planung	Herbst    2022</a:t>
            </a:r>
          </a:p>
          <a:p>
            <a:r>
              <a:rPr lang="de-DE" sz="1800" dirty="0" smtClean="0"/>
              <a:t>Beginn Maßnahmen		Februar  2023</a:t>
            </a:r>
          </a:p>
          <a:p>
            <a:r>
              <a:rPr lang="de-DE" sz="1800" dirty="0" smtClean="0"/>
              <a:t>Fertigstellung			April/Mai 2025		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441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A513"/>
                </a:solidFill>
              </a:rPr>
              <a:t>Kinder- und Jugendbeteiligung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alt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</a:t>
            </a:r>
            <a:r>
              <a:rPr lang="de-DE" dirty="0"/>
              <a:t>WBG Ruiz </a:t>
            </a:r>
            <a:r>
              <a:rPr lang="de-DE" dirty="0" smtClean="0"/>
              <a:t>Eiró, Jugendamt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174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A513"/>
                </a:solidFill>
              </a:rPr>
              <a:t>Beteiligung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DE" altLang="de-DE" sz="1800" dirty="0" smtClean="0"/>
              <a:t>Thematische Stationen:</a:t>
            </a:r>
          </a:p>
          <a:p>
            <a:pPr marL="0" indent="0" eaLnBrk="1" hangingPunct="1">
              <a:buNone/>
            </a:pPr>
            <a:endParaRPr lang="de-DE" altLang="de-DE" sz="1800" dirty="0" smtClean="0"/>
          </a:p>
          <a:p>
            <a:pPr lvl="0"/>
            <a:r>
              <a:rPr lang="de-DE" sz="1800" dirty="0"/>
              <a:t>Grün und Erholung, </a:t>
            </a:r>
            <a:r>
              <a:rPr lang="de-DE" sz="1800" dirty="0" smtClean="0"/>
              <a:t>(Fr. Gosejacob)</a:t>
            </a:r>
            <a:endParaRPr lang="de-DE" sz="1800" dirty="0"/>
          </a:p>
          <a:p>
            <a:pPr lvl="0"/>
            <a:r>
              <a:rPr lang="de-DE" sz="1800" dirty="0"/>
              <a:t>Bewegung und Verbindung</a:t>
            </a:r>
            <a:r>
              <a:rPr lang="de-DE" sz="1800" dirty="0" smtClean="0"/>
              <a:t>, (Hr. Hülsebusch)</a:t>
            </a:r>
            <a:endParaRPr lang="de-DE" sz="1800" dirty="0"/>
          </a:p>
          <a:p>
            <a:pPr lvl="0"/>
            <a:r>
              <a:rPr lang="de-DE" sz="1800" dirty="0"/>
              <a:t>Gastronomie und </a:t>
            </a:r>
            <a:r>
              <a:rPr lang="de-DE" sz="1800" dirty="0" smtClean="0"/>
              <a:t>Veranstaltungen, (Hr. Schaffrath)</a:t>
            </a: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Wechsel </a:t>
            </a:r>
            <a:r>
              <a:rPr lang="de-DE" sz="1800" dirty="0"/>
              <a:t>alle 15 Minuten</a:t>
            </a:r>
            <a:endParaRPr lang="de-DE" altLang="de-DE" sz="1800" dirty="0"/>
          </a:p>
          <a:p>
            <a:pPr marL="0" indent="0" eaLnBrk="1" hangingPunct="1">
              <a:buNone/>
            </a:pPr>
            <a:endParaRPr lang="de-DE" alt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956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O:\IGA 2027\09 Standortentwicklung Volksparkareal\123281896_10223143681757520_3071098446114083165_n.jpg"/>
          <p:cNvPicPr>
            <a:picLocks noGrp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7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713"/>
            <a:ext cx="8446393" cy="550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691680" y="220486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A513"/>
                </a:solidFill>
              </a:rPr>
              <a:t>Herzlichen Dank und</a:t>
            </a:r>
          </a:p>
          <a:p>
            <a:pPr algn="ctr"/>
            <a:r>
              <a:rPr lang="de-DE" sz="4800" b="1" dirty="0" smtClean="0">
                <a:solidFill>
                  <a:srgbClr val="00A513"/>
                </a:solidFill>
              </a:rPr>
              <a:t>auf Wiedersehen</a:t>
            </a:r>
            <a:endParaRPr lang="de-DE" sz="4800" b="1" dirty="0">
              <a:solidFill>
                <a:srgbClr val="00A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3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00A513"/>
                </a:solidFill>
              </a:rPr>
              <a:t>Agenda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81488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Begrüßung</a:t>
            </a: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Das Plangebiet; Ziele und Aufgaben der </a:t>
            </a:r>
            <a:r>
              <a:rPr lang="de-DE" sz="1800" dirty="0" err="1" smtClean="0">
                <a:solidFill>
                  <a:prstClr val="black"/>
                </a:solidFill>
                <a:cs typeface="Calibri Light" panose="020F0302020204030204" pitchFamily="34" charset="0"/>
              </a:rPr>
              <a:t>Barbeitung</a:t>
            </a:r>
            <a:endParaRPr lang="de-DE" sz="1800" dirty="0" smtClean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Das Verfahren und das weitere Vorgehen</a:t>
            </a: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Stand der Kinder- und Jugendbeteiligung</a:t>
            </a: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Arbeit an Thementafeln</a:t>
            </a: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Zusammenfassung und Diskussion im Plenum</a:t>
            </a: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Schlusswort und Verabschiedung</a:t>
            </a:r>
            <a:endParaRPr lang="de-DE" sz="1800" dirty="0">
              <a:solidFill>
                <a:prstClr val="black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A513"/>
                </a:solidFill>
              </a:rPr>
              <a:t>Begrüßung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altLang="de-DE" dirty="0" smtClean="0"/>
          </a:p>
          <a:p>
            <a:pPr marL="0" indent="0" eaLnBrk="1" hangingPunct="1">
              <a:buNone/>
            </a:pPr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dirty="0" smtClean="0"/>
              <a:t>Andrea Baudek – Technische Dezernentin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24.11.2021m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268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de-DE" sz="2800" b="0" dirty="0" smtClean="0">
                <a:solidFill>
                  <a:srgbClr val="00A513"/>
                </a:solidFill>
                <a:cs typeface="Calibri Light" panose="020F0302020204030204" pitchFamily="34" charset="0"/>
              </a:rPr>
              <a:t>Das Planungsgebiet</a:t>
            </a:r>
            <a:endParaRPr lang="de-DE" sz="2800" b="0" dirty="0">
              <a:solidFill>
                <a:srgbClr val="00A513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7704856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 Schaffrath, Amt für Stadtplanung und integrierte Quartiersentwicklung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Inhaltsplatzhalter 5" descr="O:\IGA 2027\10_ Förderung\200623_Caig0s_Grünflächen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2867"/>
            <a:ext cx="2808312" cy="3762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15616" y="2058367"/>
            <a:ext cx="2531776" cy="4022941"/>
            <a:chOff x="309" y="1298"/>
            <a:chExt cx="2450" cy="389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9" y="1298"/>
              <a:ext cx="2450" cy="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1283"/>
              <a:ext cx="2454" cy="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9615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600" y="620713"/>
            <a:ext cx="8404330" cy="5633139"/>
          </a:xfrm>
          <a:prstGeom prst="rect">
            <a:avLst/>
          </a:prstGeom>
        </p:spPr>
      </p:pic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71330" y="428658"/>
            <a:ext cx="8229600" cy="1157287"/>
          </a:xfrm>
        </p:spPr>
        <p:txBody>
          <a:bodyPr/>
          <a:lstStyle/>
          <a:p>
            <a:r>
              <a:rPr lang="de-DE" sz="2800" dirty="0" smtClean="0">
                <a:solidFill>
                  <a:srgbClr val="00A513"/>
                </a:solidFill>
                <a:cs typeface="Calibri Light" panose="020F0302020204030204" pitchFamily="34" charset="0"/>
              </a:rPr>
              <a:t>ISEK Leitprojekt 5</a:t>
            </a:r>
            <a:endParaRPr lang="de-DE" altLang="de-DE" sz="2800" dirty="0" smtClean="0">
              <a:solidFill>
                <a:srgbClr val="00A513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785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00A513"/>
                </a:solidFill>
                <a:cs typeface="Calibri Light" panose="020F0302020204030204" pitchFamily="34" charset="0"/>
              </a:rPr>
              <a:t>Randbedingungen</a:t>
            </a:r>
            <a:endParaRPr lang="de-DE" altLang="de-DE" sz="2800" dirty="0" smtClean="0">
              <a:solidFill>
                <a:srgbClr val="00A513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</a:t>
            </a:r>
            <a:r>
              <a:rPr lang="de-DE" dirty="0" smtClean="0"/>
              <a:t>24.11.2021 </a:t>
            </a:r>
            <a:r>
              <a:rPr lang="de-DE" dirty="0" smtClean="0"/>
              <a:t>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1888"/>
            <a:ext cx="7645178" cy="4737177"/>
          </a:xfrm>
        </p:spPr>
      </p:pic>
    </p:spTree>
    <p:extLst>
      <p:ext uri="{BB962C8B-B14F-4D97-AF65-F5344CB8AC3E}">
        <p14:creationId xmlns:p14="http://schemas.microsoft.com/office/powerpoint/2010/main" val="346085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A513"/>
                </a:solidFill>
              </a:rPr>
              <a:t>Randbedingungen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4" y="1556792"/>
            <a:ext cx="7143021" cy="4615422"/>
          </a:xfrm>
        </p:spPr>
      </p:pic>
    </p:spTree>
    <p:extLst>
      <p:ext uri="{BB962C8B-B14F-4D97-AF65-F5344CB8AC3E}">
        <p14:creationId xmlns:p14="http://schemas.microsoft.com/office/powerpoint/2010/main" val="3602880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 smtClean="0">
                <a:solidFill>
                  <a:srgbClr val="00A513"/>
                </a:solidFill>
              </a:rPr>
              <a:t>Planungsziele I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Erweiterung des Volksparks um den Bereich des </a:t>
            </a:r>
            <a:r>
              <a:rPr lang="de-DE" sz="1800" dirty="0" smtClean="0"/>
              <a:t>Volksparkstadions</a:t>
            </a:r>
          </a:p>
          <a:p>
            <a:pPr lvl="0"/>
            <a:r>
              <a:rPr lang="de-DE" sz="1800" dirty="0"/>
              <a:t>Bewegungsangebote (Generationsübergreifend) aber auch Trendsport für  Jugendliche, Überarbeitung oder Neubau bestehender Anlagen</a:t>
            </a:r>
          </a:p>
          <a:p>
            <a:pPr lvl="0"/>
            <a:r>
              <a:rPr lang="de-DE" sz="1800" dirty="0"/>
              <a:t>Gastronomiestandort (Biergarten)</a:t>
            </a:r>
          </a:p>
          <a:p>
            <a:pPr lvl="0"/>
            <a:r>
              <a:rPr lang="de-DE" sz="1800" dirty="0"/>
              <a:t>Naturvermittlung (Schulgarten für die angrenzende </a:t>
            </a:r>
            <a:r>
              <a:rPr lang="de-DE" sz="1800" dirty="0" err="1"/>
              <a:t>Overbergschule</a:t>
            </a:r>
            <a:r>
              <a:rPr lang="de-DE" sz="1800" dirty="0"/>
              <a:t>) </a:t>
            </a:r>
          </a:p>
          <a:p>
            <a:pPr lvl="0"/>
            <a:r>
              <a:rPr lang="de-DE" sz="1800" dirty="0"/>
              <a:t>Kunstpräsentation; Implementierung von Flächen für Skulpturen des Museums </a:t>
            </a:r>
          </a:p>
          <a:p>
            <a:pPr lvl="0"/>
            <a:r>
              <a:rPr lang="de-DE" sz="1800" dirty="0" smtClean="0"/>
              <a:t>Schaffung </a:t>
            </a:r>
            <a:r>
              <a:rPr lang="de-DE" sz="1800" dirty="0"/>
              <a:t>zeitgemäßer und zukunftsweisender Freizeit- und Erholungsangebote </a:t>
            </a:r>
          </a:p>
          <a:p>
            <a:r>
              <a:rPr lang="de-DE" sz="1800" dirty="0"/>
              <a:t>Insbesondere Angebote für:</a:t>
            </a:r>
          </a:p>
          <a:p>
            <a:pPr lvl="0"/>
            <a:r>
              <a:rPr lang="de-DE" sz="1800" dirty="0"/>
              <a:t>Veranstaltung wie das Feriensportprogramm des Marler Stadtsportverbandes, das Volksparkfest (30.000 Besucher über zwei Tage) </a:t>
            </a:r>
          </a:p>
          <a:p>
            <a:pPr lvl="0"/>
            <a:r>
              <a:rPr lang="de-DE" sz="1800" dirty="0"/>
              <a:t>Kleinkunst / Kleine Konzerte</a:t>
            </a:r>
          </a:p>
          <a:p>
            <a:pPr marL="0" indent="0" eaLnBrk="1" hangingPunct="1">
              <a:buNone/>
            </a:pPr>
            <a:endParaRPr lang="de-DE" alt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</a:t>
            </a:r>
            <a:r>
              <a:rPr lang="de-DE" dirty="0" smtClean="0"/>
              <a:t>24.11.2021 </a:t>
            </a:r>
            <a:r>
              <a:rPr lang="de-DE" dirty="0" smtClean="0"/>
              <a:t>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099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solidFill>
                  <a:srgbClr val="00A513"/>
                </a:solidFill>
              </a:rPr>
              <a:t>Planungsziele II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Gewässerökologische Sanierung der Teiche und des Weierbachs gegebenenfalls auch Anlage von Multifunktionsflächen (Retentionsraum) zum Hochwasserschutz</a:t>
            </a:r>
          </a:p>
          <a:p>
            <a:pPr lvl="0"/>
            <a:r>
              <a:rPr lang="de-DE" sz="1800" dirty="0"/>
              <a:t>Waldverjüngung und Umbau zur Klimaanpassung</a:t>
            </a:r>
          </a:p>
          <a:p>
            <a:pPr lvl="0"/>
            <a:r>
              <a:rPr lang="de-DE" sz="1800" dirty="0"/>
              <a:t>Diversifizierung der Vegetation für heimische, standorttypische Tiere und Pflanzen     (Beseitigung der sich stark verbreitenden Neophyten)</a:t>
            </a:r>
          </a:p>
          <a:p>
            <a:pPr lvl="0"/>
            <a:r>
              <a:rPr lang="de-DE" sz="1800" dirty="0"/>
              <a:t>Verbindung / Anbindung an wichtige Standorte im </a:t>
            </a:r>
            <a:r>
              <a:rPr lang="de-DE" sz="1800" dirty="0" smtClean="0"/>
              <a:t>Umfeld</a:t>
            </a:r>
          </a:p>
          <a:p>
            <a:pPr lvl="0"/>
            <a:r>
              <a:rPr lang="de-DE" sz="1800" dirty="0"/>
              <a:t>Erhöhung des Sicherheitsgefühls für Benutzer / Sichtachsen, Sichtbeziehungen</a:t>
            </a:r>
          </a:p>
          <a:p>
            <a:pPr lvl="0"/>
            <a:r>
              <a:rPr lang="de-DE" sz="1800" dirty="0"/>
              <a:t>Modernisierung der Infrastruktur im Bestand (Wege, Stege, Ausstattung) mit weitgehender Barrierefreiheit</a:t>
            </a:r>
          </a:p>
          <a:p>
            <a:pPr lvl="0"/>
            <a:endParaRPr lang="de-DE" sz="1800" dirty="0"/>
          </a:p>
          <a:p>
            <a:pPr marL="0" indent="0" eaLnBrk="1" hangingPunct="1">
              <a:buNone/>
            </a:pPr>
            <a:endParaRPr lang="de-DE" alt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76070"/>
            <a:ext cx="5903912" cy="28761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Marl, 24.11.2021m WBG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de-DE" smtClean="0"/>
          </a:p>
          <a:p>
            <a:pPr>
              <a:defRPr/>
            </a:pPr>
            <a:fld id="{82816D9B-41F4-41ED-9682-DFC45EE4458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424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erwaltung vor Ort_Sinsen_2018_09_18" id="{F2A51699-94D2-4F92-87AE-F3AA8D199B27}" vid="{3541C907-01E4-46BD-AC6E-81173A937C7B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Verwaltung vor Ort_Sinsen_2018_09_18</Template>
  <TotalTime>0</TotalTime>
  <Words>441</Words>
  <Application>Microsoft Office PowerPoint</Application>
  <PresentationFormat>Bildschirmpräsentation (4:3)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Courier New</vt:lpstr>
      <vt:lpstr>Standarddesign</vt:lpstr>
      <vt:lpstr>  Willkommen  zur Bürgerinformation und Beteiligung Volkspark – Alt Marl </vt:lpstr>
      <vt:lpstr>Agenda</vt:lpstr>
      <vt:lpstr>Begrüßung</vt:lpstr>
      <vt:lpstr>Das Planungsgebiet</vt:lpstr>
      <vt:lpstr>ISEK Leitprojekt 5</vt:lpstr>
      <vt:lpstr>Randbedingungen</vt:lpstr>
      <vt:lpstr>Randbedingungen</vt:lpstr>
      <vt:lpstr>Planungsziele I</vt:lpstr>
      <vt:lpstr>Planungsziele II</vt:lpstr>
      <vt:lpstr>Planungsziele III</vt:lpstr>
      <vt:lpstr>Planungsziele IV</vt:lpstr>
      <vt:lpstr>Verfahren</vt:lpstr>
      <vt:lpstr>Kinder- und Jugendbeteiligung</vt:lpstr>
      <vt:lpstr>Beteiligung</vt:lpstr>
      <vt:lpstr>PowerPoint-Präsentation</vt:lpstr>
    </vt:vector>
  </TitlesOfParts>
  <Company>Stadtverwaltung Marl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Verwaltung vor Ort im Stadtteil Sinsen</dc:title>
  <dc:creator>Ast, Riccarda</dc:creator>
  <cp:lastModifiedBy>Schaffrath, Markus</cp:lastModifiedBy>
  <cp:revision>25</cp:revision>
  <cp:lastPrinted>2018-03-05T09:38:50Z</cp:lastPrinted>
  <dcterms:created xsi:type="dcterms:W3CDTF">2018-09-27T14:33:22Z</dcterms:created>
  <dcterms:modified xsi:type="dcterms:W3CDTF">2021-11-23T08:59:23Z</dcterms:modified>
</cp:coreProperties>
</file>