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001" r:id="rId1"/>
  </p:sldMasterIdLst>
  <p:notesMasterIdLst>
    <p:notesMasterId r:id="rId22"/>
  </p:notesMasterIdLst>
  <p:handoutMasterIdLst>
    <p:handoutMasterId r:id="rId23"/>
  </p:handoutMasterIdLst>
  <p:sldIdLst>
    <p:sldId id="373" r:id="rId2"/>
    <p:sldId id="367" r:id="rId3"/>
    <p:sldId id="374" r:id="rId4"/>
    <p:sldId id="347" r:id="rId5"/>
    <p:sldId id="371" r:id="rId6"/>
    <p:sldId id="357" r:id="rId7"/>
    <p:sldId id="358" r:id="rId8"/>
    <p:sldId id="352" r:id="rId9"/>
    <p:sldId id="362" r:id="rId10"/>
    <p:sldId id="361" r:id="rId11"/>
    <p:sldId id="359" r:id="rId12"/>
    <p:sldId id="363" r:id="rId13"/>
    <p:sldId id="364" r:id="rId14"/>
    <p:sldId id="351" r:id="rId15"/>
    <p:sldId id="366" r:id="rId16"/>
    <p:sldId id="368" r:id="rId17"/>
    <p:sldId id="369" r:id="rId18"/>
    <p:sldId id="370" r:id="rId19"/>
    <p:sldId id="372" r:id="rId20"/>
    <p:sldId id="375" r:id="rId21"/>
  </p:sldIdLst>
  <p:sldSz cx="9144000" cy="6858000" type="screen4x3"/>
  <p:notesSz cx="7099300" cy="102346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B4E"/>
    <a:srgbClr val="6CEAAE"/>
    <a:srgbClr val="5AB0B2"/>
    <a:srgbClr val="990033"/>
    <a:srgbClr val="008000"/>
    <a:srgbClr val="33CC33"/>
    <a:srgbClr val="00CC00"/>
    <a:srgbClr val="00FF00"/>
    <a:srgbClr val="0070C0"/>
    <a:srgbClr val="1BD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636" autoAdjust="0"/>
    <p:restoredTop sz="99290" autoAdjust="0"/>
  </p:normalViewPr>
  <p:slideViewPr>
    <p:cSldViewPr>
      <p:cViewPr>
        <p:scale>
          <a:sx n="100" d="100"/>
          <a:sy n="100" d="100"/>
        </p:scale>
        <p:origin x="-1140" y="-270"/>
      </p:cViewPr>
      <p:guideLst>
        <p:guide orient="horz" pos="2161"/>
        <p:guide orient="horz" pos="231"/>
        <p:guide orient="horz" pos="679"/>
        <p:guide orient="horz" pos="1025"/>
        <p:guide orient="horz" pos="2839"/>
        <p:guide orient="horz" pos="3523"/>
        <p:guide orient="horz" pos="1367"/>
        <p:guide orient="horz" pos="1703"/>
        <p:guide pos="677"/>
        <p:guide pos="3629"/>
        <p:guide pos="55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82" y="-90"/>
      </p:cViewPr>
      <p:guideLst>
        <p:guide orient="horz" pos="3224"/>
        <p:guide pos="223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475" cy="51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2" tIns="49491" rIns="98982" bIns="49491" numCol="1" anchor="t" anchorCtr="0" compatLnSpc="1">
            <a:prstTxWarp prst="textNoShape">
              <a:avLst/>
            </a:prstTxWarp>
          </a:bodyPr>
          <a:lstStyle>
            <a:lvl1pPr algn="l" defTabSz="990560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828" y="1"/>
            <a:ext cx="3076473" cy="51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2" tIns="49491" rIns="98982" bIns="49491" numCol="1" anchor="t" anchorCtr="0" compatLnSpc="1">
            <a:prstTxWarp prst="textNoShape">
              <a:avLst/>
            </a:prstTxWarp>
          </a:bodyPr>
          <a:lstStyle>
            <a:lvl1pPr algn="r" defTabSz="990560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r>
              <a:rPr lang="de-DE" altLang="de-DE"/>
              <a:t>11.06.2008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145"/>
            <a:ext cx="3076475" cy="51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2" tIns="49491" rIns="98982" bIns="49491" numCol="1" anchor="b" anchorCtr="0" compatLnSpc="1">
            <a:prstTxWarp prst="textNoShape">
              <a:avLst/>
            </a:prstTxWarp>
          </a:bodyPr>
          <a:lstStyle>
            <a:lvl1pPr algn="l" defTabSz="990560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828" y="9722145"/>
            <a:ext cx="3076473" cy="51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2" tIns="49491" rIns="98982" bIns="49491" numCol="1" anchor="b" anchorCtr="0" compatLnSpc="1">
            <a:prstTxWarp prst="textNoShape">
              <a:avLst/>
            </a:prstTxWarp>
          </a:bodyPr>
          <a:lstStyle>
            <a:lvl1pPr algn="r" defTabSz="990560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60F65288-BBFA-4EA9-B566-D41E5084F0E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06452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475" cy="51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2" tIns="49491" rIns="98982" bIns="49491" numCol="1" anchor="t" anchorCtr="0" compatLnSpc="1">
            <a:prstTxWarp prst="textNoShape">
              <a:avLst/>
            </a:prstTxWarp>
          </a:bodyPr>
          <a:lstStyle>
            <a:lvl1pPr algn="l" defTabSz="990560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828" y="1"/>
            <a:ext cx="3076473" cy="51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2" tIns="49491" rIns="98982" bIns="49491" numCol="1" anchor="t" anchorCtr="0" compatLnSpc="1">
            <a:prstTxWarp prst="textNoShape">
              <a:avLst/>
            </a:prstTxWarp>
          </a:bodyPr>
          <a:lstStyle>
            <a:lvl1pPr algn="r" defTabSz="990560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r>
              <a:rPr lang="de-DE" altLang="de-DE"/>
              <a:t>11.06.2008</a:t>
            </a:r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1713" y="769938"/>
            <a:ext cx="5113337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352" y="4861073"/>
            <a:ext cx="5206596" cy="460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2" tIns="49491" rIns="98982" bIns="494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Klicken Sie, um die Formate des Vorlagentextes zu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145"/>
            <a:ext cx="3076475" cy="51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2" tIns="49491" rIns="98982" bIns="49491" numCol="1" anchor="b" anchorCtr="0" compatLnSpc="1">
            <a:prstTxWarp prst="textNoShape">
              <a:avLst/>
            </a:prstTxWarp>
          </a:bodyPr>
          <a:lstStyle>
            <a:lvl1pPr algn="l" defTabSz="990560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828" y="9722145"/>
            <a:ext cx="3076473" cy="51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2" tIns="49491" rIns="98982" bIns="49491" numCol="1" anchor="b" anchorCtr="0" compatLnSpc="1">
            <a:prstTxWarp prst="textNoShape">
              <a:avLst/>
            </a:prstTxWarp>
          </a:bodyPr>
          <a:lstStyle>
            <a:lvl1pPr algn="r" defTabSz="990560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F0F50715-F261-4A2C-845D-9AD34897AD4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4219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50715-F261-4A2C-845D-9AD34897AD47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66944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50715-F261-4A2C-845D-9AD34897AD47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21094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50715-F261-4A2C-845D-9AD34897AD47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3467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50715-F261-4A2C-845D-9AD34897AD47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8725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50715-F261-4A2C-845D-9AD34897AD47}" type="slidenum">
              <a:rPr lang="de-DE" altLang="de-DE" smtClean="0"/>
              <a:pPr>
                <a:defRPr/>
              </a:pPr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94272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50715-F261-4A2C-845D-9AD34897AD47}" type="slidenum">
              <a:rPr lang="de-DE" altLang="de-DE" smtClean="0"/>
              <a:pPr>
                <a:defRPr/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0972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50715-F261-4A2C-845D-9AD34897AD47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  <p:sp>
        <p:nvSpPr>
          <p:cNvPr id="5" name="Notizenplatzhalter 4"/>
          <p:cNvSpPr txBox="1">
            <a:spLocks noGrp="1"/>
          </p:cNvSpPr>
          <p:nvPr>
            <p:ph type="body" idx="1"/>
          </p:nvPr>
        </p:nvSpPr>
        <p:spPr>
          <a:xfrm>
            <a:off x="946352" y="4861074"/>
            <a:ext cx="5206596" cy="307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6380" indent="-296380">
              <a:buFontTx/>
              <a:buChar char="-"/>
            </a:pPr>
            <a:r>
              <a:rPr lang="de-DE" dirty="0" smtClean="0">
                <a:latin typeface="+mn-lt"/>
              </a:rPr>
              <a:t>Ausführungen zur inhaltlichen Ausgestaltung des Raumprogramms und zur Verortung dessen sind als erste Ideen/Entwürfe bzw. Vorschläge seitens 61 zu verstehen und sollen als Grundlage für weitere Ausarbeitungen dienen</a:t>
            </a:r>
          </a:p>
          <a:p>
            <a:pPr marL="834804" indent="-367182"/>
            <a:r>
              <a:rPr lang="de-DE" dirty="0" smtClean="0">
                <a:latin typeface="+mn-lt"/>
              </a:rPr>
              <a:t>-&gt; Vorstellung und Abstimmung und Anpassen der Varianten mit betroffenen Fachämtern (10/48/50/ 51/65/80)</a:t>
            </a:r>
          </a:p>
          <a:p>
            <a:endParaRPr lang="de-DE" dirty="0" smtClean="0">
              <a:latin typeface="+mn-lt"/>
            </a:endParaRPr>
          </a:p>
          <a:p>
            <a:pPr marL="296380" indent="-296380">
              <a:buFontTx/>
              <a:buChar char="-"/>
            </a:pPr>
            <a:r>
              <a:rPr lang="de-DE" dirty="0" smtClean="0">
                <a:latin typeface="+mn-lt"/>
              </a:rPr>
              <a:t>die Entwürfe sind noch nicht mit der Politik abgesprochen und abgestimmt </a:t>
            </a:r>
          </a:p>
          <a:p>
            <a:pPr marL="750829" indent="-283207"/>
            <a:r>
              <a:rPr lang="de-DE" dirty="0" smtClean="0">
                <a:latin typeface="+mn-lt"/>
              </a:rPr>
              <a:t>-&gt; vorbehaltlich politischer Zustimmung (insb. Angebot der Spieliothek) Ausschüsse und Rat</a:t>
            </a:r>
          </a:p>
          <a:p>
            <a:pPr marL="750829" indent="-283207"/>
            <a:endParaRPr lang="de-DE" dirty="0" smtClean="0">
              <a:latin typeface="+mn-lt"/>
            </a:endParaRPr>
          </a:p>
          <a:p>
            <a:pPr marL="296380" indent="-296380">
              <a:buFontTx/>
              <a:buChar char="-"/>
            </a:pPr>
            <a:r>
              <a:rPr lang="de-DE" dirty="0" smtClean="0">
                <a:latin typeface="+mn-lt"/>
              </a:rPr>
              <a:t>technische Umsetzbarkeit (Realisierung Raumaufteilung, Betrachtung Denkmalschutz bei angedeuteten </a:t>
            </a:r>
            <a:r>
              <a:rPr lang="de-DE" dirty="0" err="1" smtClean="0">
                <a:latin typeface="+mn-lt"/>
              </a:rPr>
              <a:t>Erweite</a:t>
            </a:r>
            <a:r>
              <a:rPr lang="de-DE" dirty="0" smtClean="0">
                <a:latin typeface="+mn-lt"/>
              </a:rPr>
              <a:t>-rungen, etc.) wurde noch nicht betrachtet</a:t>
            </a:r>
            <a:r>
              <a:rPr lang="de-DE" dirty="0">
                <a:latin typeface="+mn-lt"/>
              </a:rPr>
              <a:t> </a:t>
            </a:r>
            <a:endParaRPr lang="de-DE" dirty="0" smtClean="0">
              <a:latin typeface="+mn-lt"/>
            </a:endParaRPr>
          </a:p>
          <a:p>
            <a:pPr indent="467622"/>
            <a:r>
              <a:rPr lang="de-DE" dirty="0" smtClean="0">
                <a:latin typeface="+mn-lt"/>
              </a:rPr>
              <a:t>-&gt; Ziel: im Rahmen der Rathaussanierung mitbetrachten</a:t>
            </a:r>
          </a:p>
        </p:txBody>
      </p:sp>
    </p:spTree>
    <p:extLst>
      <p:ext uri="{BB962C8B-B14F-4D97-AF65-F5344CB8AC3E}">
        <p14:creationId xmlns:p14="http://schemas.microsoft.com/office/powerpoint/2010/main" val="1056356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50715-F261-4A2C-845D-9AD34897AD47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33843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50715-F261-4A2C-845D-9AD34897AD47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970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50715-F261-4A2C-845D-9AD34897AD47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11176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50715-F261-4A2C-845D-9AD34897AD47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32953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50715-F261-4A2C-845D-9AD34897AD47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5339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50715-F261-4A2C-845D-9AD34897AD47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47565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50715-F261-4A2C-845D-9AD34897AD47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2297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50715-F261-4A2C-845D-9AD34897AD47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7021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66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91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6996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46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1028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66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20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69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44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11849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9393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0" y="6360557"/>
            <a:ext cx="9144000" cy="497443"/>
          </a:xfrm>
          <a:prstGeom prst="rect">
            <a:avLst/>
          </a:prstGeom>
          <a:solidFill>
            <a:srgbClr val="00A513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Integriertes Handlungskonzept Stadtmitte</a:t>
            </a:r>
          </a:p>
        </p:txBody>
      </p:sp>
      <p:pic>
        <p:nvPicPr>
          <p:cNvPr id="6" name="Picture 2" descr="T:\Daten\Marl\Stadtlogo_Marl_hochauflösend\Stadtlogo-300dpi-weiß-auf-grün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6065"/>
            <a:ext cx="853158" cy="44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 userDrawn="1"/>
        </p:nvSpPr>
        <p:spPr>
          <a:xfrm>
            <a:off x="0" y="0"/>
            <a:ext cx="9144000" cy="908650"/>
          </a:xfrm>
          <a:prstGeom prst="rect">
            <a:avLst/>
          </a:prstGeom>
          <a:solidFill>
            <a:srgbClr val="00A513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2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2" r:id="rId1"/>
    <p:sldLayoutId id="2147485003" r:id="rId2"/>
    <p:sldLayoutId id="2147485004" r:id="rId3"/>
    <p:sldLayoutId id="2147485005" r:id="rId4"/>
    <p:sldLayoutId id="2147485006" r:id="rId5"/>
    <p:sldLayoutId id="2147485007" r:id="rId6"/>
    <p:sldLayoutId id="2147485008" r:id="rId7"/>
    <p:sldLayoutId id="2147485009" r:id="rId8"/>
    <p:sldLayoutId id="2147485010" r:id="rId9"/>
    <p:sldLayoutId id="2147485011" r:id="rId10"/>
    <p:sldLayoutId id="214748501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96489" y="980660"/>
            <a:ext cx="8718276" cy="3280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de-DE" sz="3600" b="0" dirty="0" smtClean="0">
                <a:latin typeface="+mn-lt"/>
              </a:rPr>
              <a:t>Herzlich Willkommen zur</a:t>
            </a:r>
          </a:p>
          <a:p>
            <a:pPr>
              <a:spcAft>
                <a:spcPts val="600"/>
              </a:spcAft>
            </a:pPr>
            <a:endParaRPr lang="de-DE" sz="1100" b="0" dirty="0" smtClean="0">
              <a:latin typeface="+mn-lt"/>
            </a:endParaRPr>
          </a:p>
          <a:p>
            <a:pPr>
              <a:spcAft>
                <a:spcPts val="1000"/>
              </a:spcAft>
            </a:pPr>
            <a:r>
              <a:rPr lang="de-DE" sz="3600" b="0" dirty="0" smtClean="0">
                <a:latin typeface="+mn-lt"/>
              </a:rPr>
              <a:t>Bürgerbeteiligung</a:t>
            </a:r>
          </a:p>
          <a:p>
            <a:pPr>
              <a:spcAft>
                <a:spcPts val="600"/>
              </a:spcAft>
            </a:pPr>
            <a:endParaRPr lang="de-DE" sz="1050" b="0" dirty="0" smtClean="0">
              <a:latin typeface="+mn-lt"/>
            </a:endParaRPr>
          </a:p>
          <a:p>
            <a:pPr>
              <a:spcAft>
                <a:spcPts val="1000"/>
              </a:spcAft>
            </a:pPr>
            <a:r>
              <a:rPr lang="de-DE" sz="3600" b="0" dirty="0" smtClean="0">
                <a:latin typeface="+mn-lt"/>
              </a:rPr>
              <a:t>Soziales Rathaus &amp; </a:t>
            </a:r>
          </a:p>
          <a:p>
            <a:pPr>
              <a:spcAft>
                <a:spcPts val="1000"/>
              </a:spcAft>
            </a:pPr>
            <a:r>
              <a:rPr lang="de-DE" sz="3600" b="0" dirty="0" smtClean="0">
                <a:latin typeface="+mn-lt"/>
              </a:rPr>
              <a:t>Verlagerung Skulpturenmuseum</a:t>
            </a:r>
          </a:p>
        </p:txBody>
      </p:sp>
      <p:pic>
        <p:nvPicPr>
          <p:cNvPr id="5" name="Picture 3" descr="K:\61-1\01 Stadtentwicklung\04 Soziale Stadt\Stadtmitte\10 Projekte\01 Verlagerung Skulpturenmuseum\01 Veranstaltungen\Dokumentation\Fotos Workshop Marl Skulpturenmuseum_Hr.Kampshoff\_DSC5084_r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31"/>
          <a:stretch/>
        </p:blipFill>
        <p:spPr bwMode="auto">
          <a:xfrm>
            <a:off x="5868180" y="4419042"/>
            <a:ext cx="1524760" cy="184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larsgruber.de/portfolio/frei/marl/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90" y="4419408"/>
            <a:ext cx="2758240" cy="183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7"/>
          <p:cNvSpPr>
            <a:spLocks noGrp="1" noChangeArrowheads="1"/>
          </p:cNvSpPr>
          <p:nvPr>
            <p:ph type="title"/>
          </p:nvPr>
        </p:nvSpPr>
        <p:spPr>
          <a:xfrm>
            <a:off x="273834" y="147175"/>
            <a:ext cx="8186706" cy="617455"/>
          </a:xfrm>
          <a:prstGeom prst="flowChartProcess">
            <a:avLst/>
          </a:prstGeom>
          <a:noFill/>
        </p:spPr>
        <p:txBody>
          <a:bodyPr anchor="ctr" anchorCtr="0">
            <a:noAutofit/>
          </a:bodyPr>
          <a:lstStyle/>
          <a:p>
            <a:pPr algn="l" eaLnBrk="1" hangingPunct="1"/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Bürgerbeteiligung </a:t>
            </a:r>
            <a:b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Soziales Rathaus &amp; Verlagerung Skulpturenmuseum</a:t>
            </a:r>
            <a:endParaRPr lang="de-DE" altLang="de-DE" sz="18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75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"/>
          <p:cNvSpPr txBox="1">
            <a:spLocks/>
          </p:cNvSpPr>
          <p:nvPr/>
        </p:nvSpPr>
        <p:spPr>
          <a:xfrm>
            <a:off x="8713210" y="6597440"/>
            <a:ext cx="539440" cy="1524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97F3CEF7-245E-44EC-8F1E-C784D5A1ED49}" type="slidenum">
              <a:rPr lang="de-DE" altLang="de-DE"/>
              <a:pPr/>
              <a:t>10</a:t>
            </a:fld>
            <a:endParaRPr lang="de-DE" altLang="de-DE" dirty="0"/>
          </a:p>
        </p:txBody>
      </p:sp>
      <p:sp>
        <p:nvSpPr>
          <p:cNvPr id="6" name="AutoShape 7"/>
          <p:cNvSpPr>
            <a:spLocks noGrp="1" noChangeArrowheads="1"/>
          </p:cNvSpPr>
          <p:nvPr>
            <p:ph type="title"/>
          </p:nvPr>
        </p:nvSpPr>
        <p:spPr>
          <a:xfrm>
            <a:off x="273834" y="147175"/>
            <a:ext cx="8186706" cy="617455"/>
          </a:xfrm>
          <a:prstGeom prst="flowChartProcess">
            <a:avLst/>
          </a:prstGeom>
          <a:noFill/>
        </p:spPr>
        <p:txBody>
          <a:bodyPr anchor="ctr" anchorCtr="0">
            <a:noAutofit/>
          </a:bodyPr>
          <a:lstStyle/>
          <a:p>
            <a:pPr algn="l" eaLnBrk="1" hangingPunct="1"/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Bürgerbeteiligung </a:t>
            </a:r>
            <a:b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Soziales Rathaus &amp; Verlagerung Skulpturenmuseum</a:t>
            </a:r>
            <a:endParaRPr lang="de-DE" altLang="de-DE" sz="18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63861" y="1081789"/>
            <a:ext cx="547275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de-DE" sz="2000" dirty="0">
                <a:latin typeface="+mn-lt"/>
              </a:rPr>
              <a:t>Möglichkeiten und Vorteile des </a:t>
            </a:r>
            <a:r>
              <a:rPr lang="de-DE" sz="2000" dirty="0" smtClean="0">
                <a:latin typeface="+mn-lt"/>
              </a:rPr>
              <a:t>Glaskastens</a:t>
            </a:r>
          </a:p>
          <a:p>
            <a:pPr lvl="0" algn="l"/>
            <a:endParaRPr lang="de-DE" sz="2000" dirty="0" smtClean="0">
              <a:latin typeface="+mn-lt"/>
            </a:endParaRPr>
          </a:p>
          <a:p>
            <a:pPr marL="342900" lvl="0" indent="-34290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sz="1800" b="0" dirty="0">
                <a:latin typeface="+mn-lt"/>
              </a:rPr>
              <a:t>Transparenz des Angebotes (Glaskasten)</a:t>
            </a:r>
          </a:p>
          <a:p>
            <a:pPr marL="342900" lvl="0" indent="-34290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sz="1800" b="0" dirty="0">
                <a:latin typeface="+mn-lt"/>
              </a:rPr>
              <a:t>Öffnung des Rathauses zum Stadtteil (Vorplatz, City-See)</a:t>
            </a:r>
          </a:p>
          <a:p>
            <a:pPr marL="342900" lvl="0" indent="-34290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sz="1800" b="0" dirty="0">
                <a:latin typeface="+mn-lt"/>
              </a:rPr>
              <a:t>Öffnung und Vernetzung durch räumliche Nähe mit anderen Bildungseinrichtungen (Türmchen, Neues Museum, Insel)</a:t>
            </a:r>
          </a:p>
          <a:p>
            <a:pPr marL="342900" lvl="0" indent="-34290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sz="1800" b="0" dirty="0">
                <a:latin typeface="+mn-lt"/>
              </a:rPr>
              <a:t>Ort der Begegnung für die Stadt und den Stadtteil</a:t>
            </a:r>
          </a:p>
          <a:p>
            <a:pPr marL="342900" lvl="0" indent="-34290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sz="1800" b="0" dirty="0">
                <a:latin typeface="+mn-lt"/>
              </a:rPr>
              <a:t>Aufhebung der „psychologischen Quartiersgrenze“ Bergstr.</a:t>
            </a:r>
          </a:p>
          <a:p>
            <a:pPr marL="342900" lvl="0" indent="-34290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sz="1800" b="0" dirty="0">
                <a:latin typeface="+mn-lt"/>
              </a:rPr>
              <a:t>Nähe zu Dienstleistungen im </a:t>
            </a:r>
            <a:r>
              <a:rPr lang="de-DE" sz="1800" b="0" dirty="0" smtClean="0">
                <a:latin typeface="+mn-lt"/>
              </a:rPr>
              <a:t>Rathaus</a:t>
            </a:r>
            <a:endParaRPr lang="de-DE" sz="1800" b="0" dirty="0">
              <a:latin typeface="+mn-lt"/>
            </a:endParaRPr>
          </a:p>
        </p:txBody>
      </p:sp>
      <p:pic>
        <p:nvPicPr>
          <p:cNvPr id="7170" name="Picture 2" descr="http://img.webme.com/pic/m/mehrgenerationen-hemmingen/mensche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" b="-169"/>
          <a:stretch/>
        </p:blipFill>
        <p:spPr bwMode="auto">
          <a:xfrm>
            <a:off x="291946" y="1800225"/>
            <a:ext cx="2839854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fotos.verwaltungsportal.de/mandate/logo/fotolia_49032932_x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32" y="3645030"/>
            <a:ext cx="2042108" cy="214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76200" y="3182779"/>
            <a:ext cx="25557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0" i="1" dirty="0" smtClean="0">
                <a:latin typeface="+mj-lt"/>
              </a:rPr>
              <a:t>Quelle: mehrgenerationen-hemmingen.de</a:t>
            </a:r>
            <a:endParaRPr lang="de-DE" sz="1000" b="0" i="1" dirty="0">
              <a:latin typeface="+mj-lt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-225555" y="5559109"/>
            <a:ext cx="25557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0" i="1" dirty="0" smtClean="0">
                <a:latin typeface="+mj-lt"/>
              </a:rPr>
              <a:t>Quelle</a:t>
            </a:r>
            <a:r>
              <a:rPr lang="de-DE" sz="1000" b="0" i="1" dirty="0">
                <a:latin typeface="+mj-lt"/>
              </a:rPr>
              <a:t>: gemeinde-biederitz.de</a:t>
            </a:r>
          </a:p>
        </p:txBody>
      </p:sp>
    </p:spTree>
    <p:extLst>
      <p:ext uri="{BB962C8B-B14F-4D97-AF65-F5344CB8AC3E}">
        <p14:creationId xmlns:p14="http://schemas.microsoft.com/office/powerpoint/2010/main" val="142449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"/>
          <p:cNvSpPr txBox="1">
            <a:spLocks/>
          </p:cNvSpPr>
          <p:nvPr/>
        </p:nvSpPr>
        <p:spPr>
          <a:xfrm>
            <a:off x="8748580" y="6597440"/>
            <a:ext cx="467430" cy="1524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97F3CEF7-245E-44EC-8F1E-C784D5A1ED49}" type="slidenum">
              <a:rPr lang="de-DE" altLang="de-DE"/>
              <a:pPr/>
              <a:t>11</a:t>
            </a:fld>
            <a:endParaRPr lang="de-DE" altLang="de-DE" dirty="0"/>
          </a:p>
        </p:txBody>
      </p:sp>
      <p:sp>
        <p:nvSpPr>
          <p:cNvPr id="8" name="Rechteck 7"/>
          <p:cNvSpPr/>
          <p:nvPr/>
        </p:nvSpPr>
        <p:spPr>
          <a:xfrm>
            <a:off x="196489" y="1889726"/>
            <a:ext cx="8718276" cy="1518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de-DE" sz="2800" b="0" dirty="0">
                <a:latin typeface="+mn-lt"/>
              </a:rPr>
              <a:t>Idee der Ausgestaltung des </a:t>
            </a:r>
            <a:endParaRPr lang="de-DE" sz="2800" b="0" dirty="0" smtClean="0">
              <a:latin typeface="+mn-lt"/>
            </a:endParaRPr>
          </a:p>
          <a:p>
            <a:pPr>
              <a:spcAft>
                <a:spcPts val="1000"/>
              </a:spcAft>
            </a:pPr>
            <a:r>
              <a:rPr lang="de-DE" sz="2800" b="0" dirty="0" smtClean="0">
                <a:latin typeface="+mn-lt"/>
              </a:rPr>
              <a:t>Sozialen </a:t>
            </a:r>
            <a:r>
              <a:rPr lang="de-DE" sz="2800" b="0" dirty="0">
                <a:latin typeface="+mn-lt"/>
              </a:rPr>
              <a:t>Rathauses</a:t>
            </a:r>
          </a:p>
          <a:p>
            <a:pPr>
              <a:spcAft>
                <a:spcPts val="1000"/>
              </a:spcAft>
            </a:pPr>
            <a:r>
              <a:rPr lang="de-DE" sz="2000" b="0" dirty="0" smtClean="0">
                <a:latin typeface="+mn-lt"/>
              </a:rPr>
              <a:t>Hr. Schaffrath, Amtsleiter Planungs- und Umweltamt</a:t>
            </a:r>
            <a:endParaRPr lang="de-DE" sz="2000" b="0" dirty="0">
              <a:latin typeface="+mn-lt"/>
            </a:endParaRPr>
          </a:p>
        </p:txBody>
      </p:sp>
      <p:sp>
        <p:nvSpPr>
          <p:cNvPr id="9" name="AutoShape 7"/>
          <p:cNvSpPr>
            <a:spLocks noGrp="1" noChangeArrowheads="1"/>
          </p:cNvSpPr>
          <p:nvPr>
            <p:ph type="title"/>
          </p:nvPr>
        </p:nvSpPr>
        <p:spPr>
          <a:xfrm>
            <a:off x="273834" y="147175"/>
            <a:ext cx="8186706" cy="617455"/>
          </a:xfrm>
          <a:prstGeom prst="flowChartProcess">
            <a:avLst/>
          </a:prstGeom>
          <a:noFill/>
        </p:spPr>
        <p:txBody>
          <a:bodyPr anchor="ctr" anchorCtr="0">
            <a:noAutofit/>
          </a:bodyPr>
          <a:lstStyle/>
          <a:p>
            <a:pPr algn="l" eaLnBrk="1" hangingPunct="1"/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Bürgerbeteiligung </a:t>
            </a:r>
            <a:b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Soziales Rathaus &amp; Verlagerung Skulpturenmuseum</a:t>
            </a:r>
            <a:endParaRPr lang="de-DE" altLang="de-DE" sz="18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"/>
          <p:cNvSpPr txBox="1">
            <a:spLocks/>
          </p:cNvSpPr>
          <p:nvPr/>
        </p:nvSpPr>
        <p:spPr>
          <a:xfrm>
            <a:off x="8713210" y="6597440"/>
            <a:ext cx="539440" cy="1524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97F3CEF7-245E-44EC-8F1E-C784D5A1ED49}" type="slidenum">
              <a:rPr lang="de-DE" altLang="de-DE"/>
              <a:pPr/>
              <a:t>12</a:t>
            </a:fld>
            <a:endParaRPr lang="de-DE" alt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09" y="938128"/>
            <a:ext cx="5453185" cy="54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Textfeld 135"/>
          <p:cNvSpPr txBox="1"/>
          <p:nvPr/>
        </p:nvSpPr>
        <p:spPr>
          <a:xfrm>
            <a:off x="5868180" y="1081789"/>
            <a:ext cx="3168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de-DE" sz="2000" dirty="0" smtClean="0">
                <a:latin typeface="+mn-lt"/>
              </a:rPr>
              <a:t>Skulpturenmuseum</a:t>
            </a:r>
          </a:p>
          <a:p>
            <a:pPr lvl="0" algn="l"/>
            <a:r>
              <a:rPr lang="de-DE" sz="2000" b="0" dirty="0" smtClean="0">
                <a:latin typeface="+mn-lt"/>
              </a:rPr>
              <a:t>Grundriss EG</a:t>
            </a:r>
          </a:p>
        </p:txBody>
      </p:sp>
      <p:sp>
        <p:nvSpPr>
          <p:cNvPr id="7" name="AutoShape 7"/>
          <p:cNvSpPr>
            <a:spLocks noGrp="1" noChangeArrowheads="1"/>
          </p:cNvSpPr>
          <p:nvPr>
            <p:ph type="title"/>
          </p:nvPr>
        </p:nvSpPr>
        <p:spPr>
          <a:xfrm>
            <a:off x="273834" y="147175"/>
            <a:ext cx="8186706" cy="617455"/>
          </a:xfrm>
          <a:prstGeom prst="flowChartProcess">
            <a:avLst/>
          </a:prstGeom>
          <a:noFill/>
        </p:spPr>
        <p:txBody>
          <a:bodyPr anchor="ctr" anchorCtr="0">
            <a:noAutofit/>
          </a:bodyPr>
          <a:lstStyle/>
          <a:p>
            <a:pPr algn="l" eaLnBrk="1" hangingPunct="1"/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Bürgerbeteiligung </a:t>
            </a:r>
            <a:b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Soziales Rathaus &amp; Verlagerung Skulpturenmuseum</a:t>
            </a:r>
            <a:endParaRPr lang="de-DE" altLang="de-DE" sz="18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9" y="981679"/>
            <a:ext cx="5253311" cy="532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868180" y="1081789"/>
            <a:ext cx="3168438" cy="542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>
                <a:latin typeface="+mn-lt"/>
              </a:rPr>
              <a:t>mögliches </a:t>
            </a:r>
            <a:r>
              <a:rPr lang="de-DE" sz="2000" dirty="0" smtClean="0">
                <a:latin typeface="+mn-lt"/>
              </a:rPr>
              <a:t>Raumprogramm</a:t>
            </a:r>
          </a:p>
          <a:p>
            <a:pPr algn="l"/>
            <a:r>
              <a:rPr lang="de-DE" sz="2000" b="0" dirty="0" smtClean="0">
                <a:latin typeface="+mn-lt"/>
              </a:rPr>
              <a:t>Idee 1, Soziales </a:t>
            </a:r>
            <a:r>
              <a:rPr lang="de-DE" sz="2000" b="0" dirty="0">
                <a:latin typeface="+mn-lt"/>
              </a:rPr>
              <a:t>Rathaus, </a:t>
            </a:r>
            <a:r>
              <a:rPr lang="de-DE" sz="2000" b="0" dirty="0" smtClean="0">
                <a:latin typeface="+mn-lt"/>
              </a:rPr>
              <a:t>EG</a:t>
            </a:r>
          </a:p>
          <a:p>
            <a:pPr algn="l"/>
            <a:endParaRPr lang="de-DE" sz="1200" b="0" dirty="0">
              <a:latin typeface="+mn-lt"/>
            </a:endParaRPr>
          </a:p>
          <a:p>
            <a:pPr marL="285750" lvl="0" indent="-285750" algn="l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de-DE" sz="1800" b="0" dirty="0" smtClean="0">
                <a:latin typeface="+mn-lt"/>
              </a:rPr>
              <a:t>Stadtteilbüro</a:t>
            </a:r>
          </a:p>
          <a:p>
            <a:pPr marL="285750" lvl="0" indent="-285750" algn="l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b="0" dirty="0" smtClean="0">
                <a:latin typeface="+mn-lt"/>
              </a:rPr>
              <a:t>Café/Bistro</a:t>
            </a:r>
            <a:endParaRPr lang="de-DE" sz="1800" b="0" dirty="0">
              <a:latin typeface="+mn-lt"/>
            </a:endParaRPr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b="0" dirty="0" smtClean="0">
                <a:latin typeface="+mn-lt"/>
              </a:rPr>
              <a:t>Gruppenräume für Kinder- und Jugendarbeit, Vereine, Interessengemeinschaften, </a:t>
            </a:r>
            <a:r>
              <a:rPr lang="de-DE" sz="1800" b="0" dirty="0" err="1" smtClean="0">
                <a:latin typeface="+mn-lt"/>
              </a:rPr>
              <a:t>bürgerschaftl</a:t>
            </a:r>
            <a:r>
              <a:rPr lang="de-DE" sz="1800" b="0" dirty="0" smtClean="0">
                <a:latin typeface="+mn-lt"/>
              </a:rPr>
              <a:t>. Engagement, Lotse</a:t>
            </a:r>
            <a:endParaRPr lang="de-DE" sz="1800" b="0" dirty="0">
              <a:latin typeface="+mn-lt"/>
            </a:endParaRPr>
          </a:p>
          <a:p>
            <a:pPr marL="285750" lvl="0" indent="-285750" algn="l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de-DE" sz="1800" b="0" dirty="0" smtClean="0">
                <a:latin typeface="+mn-lt"/>
              </a:rPr>
              <a:t>Citymanagement</a:t>
            </a:r>
          </a:p>
          <a:p>
            <a:pPr marL="285750" lvl="0" indent="-285750" algn="l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b="0" dirty="0" smtClean="0">
                <a:latin typeface="+mn-lt"/>
              </a:rPr>
              <a:t>Spieliothek</a:t>
            </a:r>
          </a:p>
          <a:p>
            <a:pPr marL="285750" lvl="0" indent="-285750" algn="l">
              <a:buFont typeface="Wingdings" panose="05000000000000000000" pitchFamily="2" charset="2"/>
              <a:buChar char="§"/>
            </a:pPr>
            <a:r>
              <a:rPr lang="de-DE" sz="1800" b="0" dirty="0" smtClean="0">
                <a:latin typeface="+mn-lt"/>
              </a:rPr>
              <a:t>Ausstellungsfläche für </a:t>
            </a:r>
          </a:p>
          <a:p>
            <a:pPr lvl="0" algn="l">
              <a:lnSpc>
                <a:spcPct val="130000"/>
              </a:lnSpc>
              <a:tabLst>
                <a:tab pos="266700" algn="l"/>
              </a:tabLst>
            </a:pPr>
            <a:r>
              <a:rPr lang="de-DE" sz="1800" b="0" dirty="0">
                <a:latin typeface="+mn-lt"/>
              </a:rPr>
              <a:t>	</a:t>
            </a:r>
            <a:r>
              <a:rPr lang="de-DE" sz="1800" b="0" dirty="0" smtClean="0">
                <a:latin typeface="+mn-lt"/>
              </a:rPr>
              <a:t>Kunst / Skulpturen</a:t>
            </a:r>
          </a:p>
          <a:p>
            <a:pPr marL="285750" lvl="0" indent="-285750" algn="l">
              <a:lnSpc>
                <a:spcPct val="130000"/>
              </a:lnSpc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de-DE" sz="1800" b="0" dirty="0" smtClean="0">
                <a:latin typeface="+mn-lt"/>
              </a:rPr>
              <a:t>Sanitäreinrichtung</a:t>
            </a:r>
          </a:p>
          <a:p>
            <a:pPr marL="285750" lvl="0" indent="-285750" algn="l">
              <a:lnSpc>
                <a:spcPct val="130000"/>
              </a:lnSpc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de-DE" sz="1800" b="0" dirty="0" smtClean="0">
                <a:latin typeface="+mn-lt"/>
              </a:rPr>
              <a:t>Technik / Lager</a:t>
            </a:r>
            <a:endParaRPr lang="de-DE" sz="1800" b="0" dirty="0">
              <a:latin typeface="+mn-lt"/>
            </a:endParaRPr>
          </a:p>
        </p:txBody>
      </p:sp>
      <p:sp>
        <p:nvSpPr>
          <p:cNvPr id="9" name="Foliennummernplatzhalter 1"/>
          <p:cNvSpPr txBox="1">
            <a:spLocks/>
          </p:cNvSpPr>
          <p:nvPr/>
        </p:nvSpPr>
        <p:spPr>
          <a:xfrm>
            <a:off x="8713210" y="6597440"/>
            <a:ext cx="539440" cy="1524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97F3CEF7-245E-44EC-8F1E-C784D5A1ED49}" type="slidenum">
              <a:rPr lang="de-DE" altLang="de-DE"/>
              <a:pPr/>
              <a:t>13</a:t>
            </a:fld>
            <a:endParaRPr lang="de-DE" altLang="de-DE" dirty="0"/>
          </a:p>
        </p:txBody>
      </p:sp>
      <p:sp>
        <p:nvSpPr>
          <p:cNvPr id="10" name="AutoShape 7"/>
          <p:cNvSpPr>
            <a:spLocks noGrp="1" noChangeArrowheads="1"/>
          </p:cNvSpPr>
          <p:nvPr>
            <p:ph type="title"/>
          </p:nvPr>
        </p:nvSpPr>
        <p:spPr>
          <a:xfrm>
            <a:off x="273834" y="147175"/>
            <a:ext cx="8186706" cy="617455"/>
          </a:xfrm>
          <a:prstGeom prst="flowChartProcess">
            <a:avLst/>
          </a:prstGeom>
          <a:noFill/>
        </p:spPr>
        <p:txBody>
          <a:bodyPr anchor="ctr" anchorCtr="0">
            <a:noAutofit/>
          </a:bodyPr>
          <a:lstStyle/>
          <a:p>
            <a:pPr algn="l" eaLnBrk="1" hangingPunct="1"/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Bürgerbeteiligung </a:t>
            </a:r>
            <a:b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Soziales Rathaus &amp; Verlagerung Skulpturenmuseum</a:t>
            </a:r>
            <a:endParaRPr lang="de-DE" altLang="de-DE" sz="18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5" y="980660"/>
            <a:ext cx="4819315" cy="532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5868180" y="1081789"/>
            <a:ext cx="3168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de-DE" sz="2000" dirty="0" smtClean="0">
                <a:latin typeface="+mn-lt"/>
              </a:rPr>
              <a:t>Skulpturenmuseum</a:t>
            </a:r>
          </a:p>
          <a:p>
            <a:pPr lvl="0" algn="l"/>
            <a:r>
              <a:rPr lang="de-DE" sz="2000" b="0" dirty="0" smtClean="0">
                <a:latin typeface="+mn-lt"/>
              </a:rPr>
              <a:t>Grundriss UG</a:t>
            </a:r>
          </a:p>
        </p:txBody>
      </p:sp>
      <p:sp>
        <p:nvSpPr>
          <p:cNvPr id="21" name="Foliennummernplatzhalter 1"/>
          <p:cNvSpPr txBox="1">
            <a:spLocks/>
          </p:cNvSpPr>
          <p:nvPr/>
        </p:nvSpPr>
        <p:spPr>
          <a:xfrm>
            <a:off x="8713210" y="6597440"/>
            <a:ext cx="539440" cy="1524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97F3CEF7-245E-44EC-8F1E-C784D5A1ED49}" type="slidenum">
              <a:rPr lang="de-DE" altLang="de-DE"/>
              <a:pPr/>
              <a:t>14</a:t>
            </a:fld>
            <a:endParaRPr lang="de-DE" altLang="de-DE" dirty="0"/>
          </a:p>
        </p:txBody>
      </p:sp>
      <p:sp>
        <p:nvSpPr>
          <p:cNvPr id="7" name="AutoShape 7"/>
          <p:cNvSpPr>
            <a:spLocks noGrp="1" noChangeArrowheads="1"/>
          </p:cNvSpPr>
          <p:nvPr>
            <p:ph type="title"/>
          </p:nvPr>
        </p:nvSpPr>
        <p:spPr>
          <a:xfrm>
            <a:off x="273834" y="147175"/>
            <a:ext cx="8186706" cy="617455"/>
          </a:xfrm>
          <a:prstGeom prst="flowChartProcess">
            <a:avLst/>
          </a:prstGeom>
          <a:noFill/>
        </p:spPr>
        <p:txBody>
          <a:bodyPr anchor="ctr" anchorCtr="0">
            <a:noAutofit/>
          </a:bodyPr>
          <a:lstStyle/>
          <a:p>
            <a:pPr algn="l" eaLnBrk="1" hangingPunct="1"/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Bürgerbeteiligung </a:t>
            </a:r>
            <a:b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Soziales Rathaus &amp; Verlagerung Skulpturenmuseum</a:t>
            </a:r>
            <a:endParaRPr lang="de-DE" altLang="de-DE" sz="18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"/>
          <p:cNvSpPr txBox="1">
            <a:spLocks/>
          </p:cNvSpPr>
          <p:nvPr/>
        </p:nvSpPr>
        <p:spPr>
          <a:xfrm>
            <a:off x="8713210" y="6597440"/>
            <a:ext cx="539440" cy="1524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97F3CEF7-245E-44EC-8F1E-C784D5A1ED49}" type="slidenum">
              <a:rPr lang="de-DE" altLang="de-DE"/>
              <a:pPr/>
              <a:t>15</a:t>
            </a:fld>
            <a:endParaRPr lang="de-DE" alt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" y="1004363"/>
            <a:ext cx="4981559" cy="53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868180" y="1081789"/>
            <a:ext cx="3168438" cy="416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>
                <a:latin typeface="+mn-lt"/>
              </a:rPr>
              <a:t>mögliches </a:t>
            </a:r>
            <a:r>
              <a:rPr lang="de-DE" sz="2000" dirty="0" smtClean="0">
                <a:latin typeface="+mn-lt"/>
              </a:rPr>
              <a:t>Raumprogramm</a:t>
            </a:r>
          </a:p>
          <a:p>
            <a:pPr algn="l"/>
            <a:r>
              <a:rPr lang="de-DE" sz="2000" b="0" dirty="0" smtClean="0">
                <a:latin typeface="+mn-lt"/>
              </a:rPr>
              <a:t>Idee 1, Soziales </a:t>
            </a:r>
            <a:r>
              <a:rPr lang="de-DE" sz="2000" b="0" dirty="0">
                <a:latin typeface="+mn-lt"/>
              </a:rPr>
              <a:t>Rathaus, </a:t>
            </a:r>
            <a:r>
              <a:rPr lang="de-DE" sz="2000" b="0" dirty="0" smtClean="0">
                <a:latin typeface="+mn-lt"/>
              </a:rPr>
              <a:t>UG</a:t>
            </a:r>
          </a:p>
          <a:p>
            <a:pPr algn="l"/>
            <a:endParaRPr lang="de-DE" sz="2000" b="0" dirty="0">
              <a:latin typeface="+mn-lt"/>
            </a:endParaRPr>
          </a:p>
          <a:p>
            <a:pPr marL="342900" indent="-342900" algn="l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de-DE" sz="1800" b="0" dirty="0" smtClean="0">
                <a:latin typeface="+mn-lt"/>
              </a:rPr>
              <a:t>Lehrküche</a:t>
            </a:r>
            <a:endParaRPr lang="de-DE" sz="1800" b="0" dirty="0">
              <a:latin typeface="+mn-lt"/>
            </a:endParaRPr>
          </a:p>
          <a:p>
            <a:pPr marL="342900" indent="-342900" algn="l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b="0" dirty="0" smtClean="0">
                <a:latin typeface="+mn-lt"/>
              </a:rPr>
              <a:t>Bewegungsraum</a:t>
            </a:r>
            <a:endParaRPr lang="de-DE" sz="1800" b="0" dirty="0">
              <a:latin typeface="+mn-lt"/>
            </a:endParaRP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b="0" dirty="0" smtClean="0">
                <a:latin typeface="+mn-lt"/>
              </a:rPr>
              <a:t>Multifunktionsraum oder weitere Räume zur freien Nutzung</a:t>
            </a:r>
          </a:p>
          <a:p>
            <a:pPr marL="342900" indent="-342900" algn="l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de-DE" sz="1800" b="0" dirty="0" smtClean="0">
                <a:latin typeface="+mn-lt"/>
              </a:rPr>
              <a:t>Kühlraum</a:t>
            </a:r>
          </a:p>
          <a:p>
            <a:pPr marL="342900" indent="-342900" algn="l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de-DE" sz="1800" b="0" dirty="0" smtClean="0">
                <a:latin typeface="+mn-lt"/>
              </a:rPr>
              <a:t>Reserve</a:t>
            </a:r>
          </a:p>
          <a:p>
            <a:pPr marL="285750" lvl="0" indent="-285750" algn="l">
              <a:lnSpc>
                <a:spcPct val="130000"/>
              </a:lnSpc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de-DE" sz="1800" b="0" dirty="0">
                <a:latin typeface="+mn-lt"/>
              </a:rPr>
              <a:t>Sanitäreinrichtung</a:t>
            </a:r>
          </a:p>
          <a:p>
            <a:pPr marL="285750" lvl="0" indent="-285750" algn="l">
              <a:lnSpc>
                <a:spcPct val="130000"/>
              </a:lnSpc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de-DE" sz="1800" b="0" dirty="0" smtClean="0">
                <a:latin typeface="+mn-lt"/>
              </a:rPr>
              <a:t>Lager</a:t>
            </a:r>
            <a:endParaRPr lang="de-DE" sz="1800" b="0" dirty="0">
              <a:latin typeface="+mn-lt"/>
            </a:endParaRPr>
          </a:p>
        </p:txBody>
      </p:sp>
      <p:sp>
        <p:nvSpPr>
          <p:cNvPr id="7" name="AutoShape 7"/>
          <p:cNvSpPr>
            <a:spLocks noGrp="1" noChangeArrowheads="1"/>
          </p:cNvSpPr>
          <p:nvPr>
            <p:ph type="title"/>
          </p:nvPr>
        </p:nvSpPr>
        <p:spPr>
          <a:xfrm>
            <a:off x="273834" y="147175"/>
            <a:ext cx="8186706" cy="617455"/>
          </a:xfrm>
          <a:prstGeom prst="flowChartProcess">
            <a:avLst/>
          </a:prstGeom>
          <a:noFill/>
        </p:spPr>
        <p:txBody>
          <a:bodyPr anchor="ctr" anchorCtr="0">
            <a:noAutofit/>
          </a:bodyPr>
          <a:lstStyle/>
          <a:p>
            <a:pPr algn="l" eaLnBrk="1" hangingPunct="1"/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Bürgerbeteiligung </a:t>
            </a:r>
            <a:b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Soziales Rathaus &amp; Verlagerung Skulpturenmuseum</a:t>
            </a:r>
            <a:endParaRPr lang="de-DE" altLang="de-DE" sz="18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4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0" y="980660"/>
            <a:ext cx="5389294" cy="532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868180" y="1081789"/>
            <a:ext cx="3168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>
                <a:latin typeface="+mn-lt"/>
              </a:rPr>
              <a:t>mögliche Erweiterung </a:t>
            </a:r>
            <a:r>
              <a:rPr lang="de-DE" sz="2000" b="0" dirty="0" smtClean="0">
                <a:latin typeface="+mn-lt"/>
              </a:rPr>
              <a:t>Grundrisses EG</a:t>
            </a:r>
            <a:r>
              <a:rPr lang="de-DE" sz="2000" b="0" dirty="0">
                <a:latin typeface="+mn-lt"/>
              </a:rPr>
              <a:t>, Idee </a:t>
            </a:r>
            <a:r>
              <a:rPr lang="de-DE" sz="2000" b="0" dirty="0" smtClean="0">
                <a:latin typeface="+mn-lt"/>
              </a:rPr>
              <a:t>1</a:t>
            </a:r>
            <a:endParaRPr lang="de-DE" sz="2000" b="0" dirty="0">
              <a:latin typeface="+mn-lt"/>
            </a:endParaRPr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8713210" y="6597440"/>
            <a:ext cx="539440" cy="1524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97F3CEF7-245E-44EC-8F1E-C784D5A1ED49}" type="slidenum">
              <a:rPr lang="de-DE" altLang="de-DE"/>
              <a:pPr/>
              <a:t>16</a:t>
            </a:fld>
            <a:endParaRPr lang="de-DE" altLang="de-DE" dirty="0"/>
          </a:p>
        </p:txBody>
      </p:sp>
      <p:sp>
        <p:nvSpPr>
          <p:cNvPr id="7" name="AutoShape 7"/>
          <p:cNvSpPr>
            <a:spLocks noGrp="1" noChangeArrowheads="1"/>
          </p:cNvSpPr>
          <p:nvPr>
            <p:ph type="title"/>
          </p:nvPr>
        </p:nvSpPr>
        <p:spPr>
          <a:xfrm>
            <a:off x="273834" y="147175"/>
            <a:ext cx="8186706" cy="617455"/>
          </a:xfrm>
          <a:prstGeom prst="flowChartProcess">
            <a:avLst/>
          </a:prstGeom>
          <a:noFill/>
        </p:spPr>
        <p:txBody>
          <a:bodyPr anchor="ctr" anchorCtr="0">
            <a:noAutofit/>
          </a:bodyPr>
          <a:lstStyle/>
          <a:p>
            <a:pPr algn="l" eaLnBrk="1" hangingPunct="1"/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Bürgerbeteiligung </a:t>
            </a:r>
            <a:b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Soziales Rathaus &amp; Verlagerung Skulpturenmuseum</a:t>
            </a:r>
            <a:endParaRPr lang="de-DE" altLang="de-DE" sz="18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"/>
          <p:cNvSpPr txBox="1">
            <a:spLocks/>
          </p:cNvSpPr>
          <p:nvPr/>
        </p:nvSpPr>
        <p:spPr>
          <a:xfrm>
            <a:off x="8713210" y="6597440"/>
            <a:ext cx="539440" cy="1524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97F3CEF7-245E-44EC-8F1E-C784D5A1ED49}" type="slidenum">
              <a:rPr lang="de-DE" altLang="de-DE"/>
              <a:pPr/>
              <a:t>17</a:t>
            </a:fld>
            <a:endParaRPr lang="de-DE" alt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868180" y="1081789"/>
            <a:ext cx="3168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>
                <a:latin typeface="+mn-lt"/>
              </a:rPr>
              <a:t>mögliche Erweiterung </a:t>
            </a:r>
            <a:r>
              <a:rPr lang="de-DE" sz="2000" b="0" dirty="0" smtClean="0">
                <a:latin typeface="+mn-lt"/>
              </a:rPr>
              <a:t>Grundrisses EG</a:t>
            </a:r>
            <a:r>
              <a:rPr lang="de-DE" sz="2000" b="0" dirty="0">
                <a:latin typeface="+mn-lt"/>
              </a:rPr>
              <a:t>, Idee 2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0" y="980660"/>
            <a:ext cx="5169870" cy="528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7"/>
          <p:cNvSpPr>
            <a:spLocks noGrp="1" noChangeArrowheads="1"/>
          </p:cNvSpPr>
          <p:nvPr>
            <p:ph type="title"/>
          </p:nvPr>
        </p:nvSpPr>
        <p:spPr>
          <a:xfrm>
            <a:off x="273834" y="147175"/>
            <a:ext cx="8186706" cy="617455"/>
          </a:xfrm>
          <a:prstGeom prst="flowChartProcess">
            <a:avLst/>
          </a:prstGeom>
          <a:noFill/>
        </p:spPr>
        <p:txBody>
          <a:bodyPr anchor="ctr" anchorCtr="0">
            <a:noAutofit/>
          </a:bodyPr>
          <a:lstStyle/>
          <a:p>
            <a:pPr algn="l" eaLnBrk="1" hangingPunct="1"/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Bürgerbeteiligung </a:t>
            </a:r>
            <a:b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Soziales Rathaus &amp; Verlagerung Skulpturenmuseum</a:t>
            </a:r>
            <a:endParaRPr lang="de-DE" altLang="de-DE" sz="18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4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7" y="959394"/>
            <a:ext cx="5175516" cy="532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868180" y="1081789"/>
            <a:ext cx="31684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>
                <a:latin typeface="+mn-lt"/>
              </a:rPr>
              <a:t>mögliches </a:t>
            </a:r>
            <a:r>
              <a:rPr lang="de-DE" sz="2000" dirty="0" smtClean="0">
                <a:latin typeface="+mn-lt"/>
              </a:rPr>
              <a:t>Raumprogramm</a:t>
            </a:r>
          </a:p>
          <a:p>
            <a:pPr algn="l"/>
            <a:r>
              <a:rPr lang="de-DE" sz="2000" b="0" dirty="0" smtClean="0">
                <a:latin typeface="+mn-lt"/>
              </a:rPr>
              <a:t>Idee 2, Soziales </a:t>
            </a:r>
            <a:r>
              <a:rPr lang="de-DE" sz="2000" b="0" dirty="0">
                <a:latin typeface="+mn-lt"/>
              </a:rPr>
              <a:t>Rathaus, </a:t>
            </a:r>
            <a:r>
              <a:rPr lang="de-DE" sz="2000" b="0" dirty="0" smtClean="0">
                <a:latin typeface="+mn-lt"/>
              </a:rPr>
              <a:t>EG</a:t>
            </a:r>
          </a:p>
          <a:p>
            <a:pPr algn="l"/>
            <a:endParaRPr lang="de-DE" sz="2000" b="0" dirty="0">
              <a:latin typeface="+mn-lt"/>
            </a:endParaRPr>
          </a:p>
          <a:p>
            <a:pPr marL="342900" indent="-342900" algn="l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b="0" dirty="0">
                <a:latin typeface="+mn-lt"/>
              </a:rPr>
              <a:t>Stadtteilbüro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b="0" dirty="0" smtClean="0">
                <a:latin typeface="+mn-lt"/>
              </a:rPr>
              <a:t>Café/Bistro mit integrierter Ausstellungsfläche für Kunst und Skulpturen</a:t>
            </a:r>
            <a:endParaRPr lang="de-DE" sz="1800" b="0" dirty="0">
              <a:latin typeface="+mn-lt"/>
            </a:endParaRP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b="0" dirty="0">
                <a:latin typeface="+mn-lt"/>
              </a:rPr>
              <a:t>Gruppenräume für Kinder- und Jugendarbeit, Vereine, Interessengemeinschaften, </a:t>
            </a:r>
            <a:r>
              <a:rPr lang="de-DE" sz="1800" b="0" dirty="0" err="1">
                <a:latin typeface="+mn-lt"/>
              </a:rPr>
              <a:t>bürgerschaftl</a:t>
            </a:r>
            <a:r>
              <a:rPr lang="de-DE" sz="1800" b="0" dirty="0">
                <a:latin typeface="+mn-lt"/>
              </a:rPr>
              <a:t>. </a:t>
            </a:r>
            <a:r>
              <a:rPr lang="de-DE" sz="1800" b="0" dirty="0" smtClean="0">
                <a:latin typeface="+mn-lt"/>
              </a:rPr>
              <a:t>Engagement, Lotse</a:t>
            </a:r>
            <a:endParaRPr lang="de-DE" sz="1800" b="0" dirty="0">
              <a:latin typeface="+mn-lt"/>
            </a:endParaRPr>
          </a:p>
          <a:p>
            <a:pPr marL="342900" indent="-342900" algn="l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de-DE" sz="1800" b="0" dirty="0">
                <a:latin typeface="+mn-lt"/>
              </a:rPr>
              <a:t>Citymanagement</a:t>
            </a:r>
          </a:p>
          <a:p>
            <a:pPr marL="342900" indent="-342900" algn="l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de-DE" sz="1800" b="0" dirty="0">
                <a:latin typeface="+mn-lt"/>
              </a:rPr>
              <a:t>Spieliothek</a:t>
            </a:r>
          </a:p>
          <a:p>
            <a:pPr marL="342900" indent="-342900" algn="l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de-DE" sz="1800" b="0" dirty="0" smtClean="0">
                <a:latin typeface="+mn-lt"/>
              </a:rPr>
              <a:t>Sanitäreinrichtung</a:t>
            </a:r>
            <a:endParaRPr lang="de-DE" sz="1800" b="0" dirty="0">
              <a:latin typeface="+mn-lt"/>
            </a:endParaRPr>
          </a:p>
          <a:p>
            <a:pPr marL="342900" indent="-342900" algn="l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de-DE" sz="1800" b="0" dirty="0">
                <a:latin typeface="+mn-lt"/>
              </a:rPr>
              <a:t>Technik / Lager</a:t>
            </a:r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8713210" y="6597440"/>
            <a:ext cx="539440" cy="1524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7F3CEF7-245E-44EC-8F1E-C784D5A1ED49}" type="slidenum">
              <a:rPr lang="de-DE" altLang="de-DE" sz="1200" smtClean="0">
                <a:solidFill>
                  <a:schemeClr val="bg1"/>
                </a:solidFill>
                <a:latin typeface="+mn-lt"/>
              </a:rPr>
              <a:pPr>
                <a:defRPr/>
              </a:pPr>
              <a:t>18</a:t>
            </a:fld>
            <a:endParaRPr lang="de-DE" altLang="de-DE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AutoShape 7"/>
          <p:cNvSpPr>
            <a:spLocks noGrp="1" noChangeArrowheads="1"/>
          </p:cNvSpPr>
          <p:nvPr>
            <p:ph type="title"/>
          </p:nvPr>
        </p:nvSpPr>
        <p:spPr>
          <a:xfrm>
            <a:off x="273834" y="147175"/>
            <a:ext cx="8186706" cy="617455"/>
          </a:xfrm>
          <a:prstGeom prst="flowChartProcess">
            <a:avLst/>
          </a:prstGeom>
          <a:noFill/>
        </p:spPr>
        <p:txBody>
          <a:bodyPr anchor="ctr" anchorCtr="0">
            <a:noAutofit/>
          </a:bodyPr>
          <a:lstStyle/>
          <a:p>
            <a:pPr algn="l" eaLnBrk="1" hangingPunct="1"/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Bürgerbeteiligung </a:t>
            </a:r>
            <a:b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Soziales Rathaus &amp; Verlagerung Skulpturenmuseum</a:t>
            </a:r>
            <a:endParaRPr lang="de-DE" altLang="de-DE" sz="18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 txBox="1">
            <a:spLocks/>
          </p:cNvSpPr>
          <p:nvPr/>
        </p:nvSpPr>
        <p:spPr>
          <a:xfrm>
            <a:off x="8713210" y="6597440"/>
            <a:ext cx="539440" cy="1524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7F3CEF7-245E-44EC-8F1E-C784D5A1ED49}" type="slidenum">
              <a:rPr lang="de-DE" altLang="de-DE" sz="1200" smtClean="0">
                <a:solidFill>
                  <a:schemeClr val="bg1"/>
                </a:solidFill>
                <a:latin typeface="+mn-lt"/>
              </a:rPr>
              <a:pPr>
                <a:defRPr/>
              </a:pPr>
              <a:t>19</a:t>
            </a:fld>
            <a:endParaRPr lang="de-DE" altLang="de-DE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96489" y="2780910"/>
            <a:ext cx="8718276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de-DE" sz="2800" b="0" dirty="0" smtClean="0">
                <a:latin typeface="+mn-lt"/>
              </a:rPr>
              <a:t>Austausch und Zusammenfassung der Ergebnisse</a:t>
            </a:r>
          </a:p>
          <a:p>
            <a:pPr>
              <a:spcAft>
                <a:spcPts val="1000"/>
              </a:spcAft>
            </a:pPr>
            <a:r>
              <a:rPr lang="de-DE" sz="2000" b="0" dirty="0" smtClean="0">
                <a:latin typeface="+mn-lt"/>
              </a:rPr>
              <a:t>Fr. Nägeli, Plenum</a:t>
            </a:r>
            <a:endParaRPr lang="de-DE" sz="2000" b="0" dirty="0">
              <a:latin typeface="+mn-lt"/>
            </a:endParaRPr>
          </a:p>
        </p:txBody>
      </p:sp>
      <p:sp>
        <p:nvSpPr>
          <p:cNvPr id="2" name="AutoShape 4" descr="https://thumbs.dreamstime.com/t/abbildungen-3d-mit-einbezogen-eine-debatte-167232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6" descr="https://thumbs.dreamstime.com/t/abbildungen-3d-mit-einbezogen-eine-debatte-1672326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8" descr="https://thumbs.dreamstime.com/t/abbildungen-3d-mit-einbezogen-eine-debatte-1672326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Freihandform 9"/>
          <p:cNvSpPr/>
          <p:nvPr/>
        </p:nvSpPr>
        <p:spPr>
          <a:xfrm>
            <a:off x="573206" y="4483290"/>
            <a:ext cx="2866030" cy="266131"/>
          </a:xfrm>
          <a:custGeom>
            <a:avLst/>
            <a:gdLst>
              <a:gd name="connsiteX0" fmla="*/ 0 w 2866030"/>
              <a:gd name="connsiteY0" fmla="*/ 266131 h 266131"/>
              <a:gd name="connsiteX1" fmla="*/ 102358 w 2866030"/>
              <a:gd name="connsiteY1" fmla="*/ 163773 h 266131"/>
              <a:gd name="connsiteX2" fmla="*/ 211540 w 2866030"/>
              <a:gd name="connsiteY2" fmla="*/ 81886 h 266131"/>
              <a:gd name="connsiteX3" fmla="*/ 300251 w 2866030"/>
              <a:gd name="connsiteY3" fmla="*/ 40943 h 266131"/>
              <a:gd name="connsiteX4" fmla="*/ 470848 w 2866030"/>
              <a:gd name="connsiteY4" fmla="*/ 6823 h 266131"/>
              <a:gd name="connsiteX5" fmla="*/ 723331 w 2866030"/>
              <a:gd name="connsiteY5" fmla="*/ 6823 h 266131"/>
              <a:gd name="connsiteX6" fmla="*/ 928048 w 2866030"/>
              <a:gd name="connsiteY6" fmla="*/ 0 h 266131"/>
              <a:gd name="connsiteX7" fmla="*/ 1180531 w 2866030"/>
              <a:gd name="connsiteY7" fmla="*/ 6823 h 266131"/>
              <a:gd name="connsiteX8" fmla="*/ 1501254 w 2866030"/>
              <a:gd name="connsiteY8" fmla="*/ 13647 h 266131"/>
              <a:gd name="connsiteX9" fmla="*/ 2026693 w 2866030"/>
              <a:gd name="connsiteY9" fmla="*/ 20471 h 266131"/>
              <a:gd name="connsiteX10" fmla="*/ 2504364 w 2866030"/>
              <a:gd name="connsiteY10" fmla="*/ 54591 h 266131"/>
              <a:gd name="connsiteX11" fmla="*/ 2825087 w 2866030"/>
              <a:gd name="connsiteY11" fmla="*/ 129653 h 266131"/>
              <a:gd name="connsiteX12" fmla="*/ 2866030 w 2866030"/>
              <a:gd name="connsiteY12" fmla="*/ 177420 h 266131"/>
              <a:gd name="connsiteX13" fmla="*/ 0 w 2866030"/>
              <a:gd name="connsiteY13" fmla="*/ 266131 h 26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6030" h="266131">
                <a:moveTo>
                  <a:pt x="0" y="266131"/>
                </a:moveTo>
                <a:lnTo>
                  <a:pt x="102358" y="163773"/>
                </a:lnTo>
                <a:lnTo>
                  <a:pt x="211540" y="81886"/>
                </a:lnTo>
                <a:lnTo>
                  <a:pt x="300251" y="40943"/>
                </a:lnTo>
                <a:lnTo>
                  <a:pt x="470848" y="6823"/>
                </a:lnTo>
                <a:lnTo>
                  <a:pt x="723331" y="6823"/>
                </a:lnTo>
                <a:lnTo>
                  <a:pt x="928048" y="0"/>
                </a:lnTo>
                <a:lnTo>
                  <a:pt x="1180531" y="6823"/>
                </a:lnTo>
                <a:lnTo>
                  <a:pt x="1501254" y="13647"/>
                </a:lnTo>
                <a:lnTo>
                  <a:pt x="2026693" y="20471"/>
                </a:lnTo>
                <a:lnTo>
                  <a:pt x="2504364" y="54591"/>
                </a:lnTo>
                <a:lnTo>
                  <a:pt x="2825087" y="129653"/>
                </a:lnTo>
                <a:lnTo>
                  <a:pt x="2866030" y="177420"/>
                </a:lnTo>
                <a:lnTo>
                  <a:pt x="0" y="2661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utoShape 7"/>
          <p:cNvSpPr>
            <a:spLocks noGrp="1" noChangeArrowheads="1"/>
          </p:cNvSpPr>
          <p:nvPr>
            <p:ph type="title"/>
          </p:nvPr>
        </p:nvSpPr>
        <p:spPr>
          <a:xfrm>
            <a:off x="273834" y="147175"/>
            <a:ext cx="8186706" cy="617455"/>
          </a:xfrm>
          <a:prstGeom prst="flowChartProcess">
            <a:avLst/>
          </a:prstGeom>
          <a:noFill/>
        </p:spPr>
        <p:txBody>
          <a:bodyPr anchor="ctr" anchorCtr="0">
            <a:noAutofit/>
          </a:bodyPr>
          <a:lstStyle/>
          <a:p>
            <a:pPr algn="l" eaLnBrk="1" hangingPunct="1"/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Bürgerbeteiligung </a:t>
            </a:r>
            <a:b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Soziales Rathaus &amp; Verlagerung Skulpturenmuseum</a:t>
            </a:r>
            <a:endParaRPr lang="de-DE" altLang="de-DE" sz="18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96489" y="1889726"/>
            <a:ext cx="8718276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de-DE" sz="2800" b="0" dirty="0" smtClean="0"/>
              <a:t>Begrüßung &amp; Einführung</a:t>
            </a:r>
          </a:p>
          <a:p>
            <a:pPr>
              <a:spcAft>
                <a:spcPts val="1000"/>
              </a:spcAft>
            </a:pPr>
            <a:r>
              <a:rPr lang="de-DE" sz="2000" b="0" dirty="0" smtClean="0"/>
              <a:t>Hr. Arndt, Bürgermeister Stadt Marl</a:t>
            </a:r>
            <a:endParaRPr lang="de-DE" sz="2000" b="0" dirty="0"/>
          </a:p>
        </p:txBody>
      </p:sp>
      <p:sp>
        <p:nvSpPr>
          <p:cNvPr id="9" name="Rechteck 8"/>
          <p:cNvSpPr/>
          <p:nvPr/>
        </p:nvSpPr>
        <p:spPr>
          <a:xfrm>
            <a:off x="1691600" y="4725180"/>
            <a:ext cx="720100" cy="57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 9"/>
          <p:cNvSpPr/>
          <p:nvPr/>
        </p:nvSpPr>
        <p:spPr>
          <a:xfrm>
            <a:off x="1603450" y="2959882"/>
            <a:ext cx="827727" cy="2366173"/>
          </a:xfrm>
          <a:custGeom>
            <a:avLst/>
            <a:gdLst>
              <a:gd name="connsiteX0" fmla="*/ 0 w 827727"/>
              <a:gd name="connsiteY0" fmla="*/ 2257832 h 2366173"/>
              <a:gd name="connsiteX1" fmla="*/ 34669 w 827727"/>
              <a:gd name="connsiteY1" fmla="*/ 2036816 h 2366173"/>
              <a:gd name="connsiteX2" fmla="*/ 73672 w 827727"/>
              <a:gd name="connsiteY2" fmla="*/ 1789798 h 2366173"/>
              <a:gd name="connsiteX3" fmla="*/ 73672 w 827727"/>
              <a:gd name="connsiteY3" fmla="*/ 1655454 h 2366173"/>
              <a:gd name="connsiteX4" fmla="*/ 99674 w 827727"/>
              <a:gd name="connsiteY4" fmla="*/ 1594783 h 2366173"/>
              <a:gd name="connsiteX5" fmla="*/ 117009 w 827727"/>
              <a:gd name="connsiteY5" fmla="*/ 1538446 h 2366173"/>
              <a:gd name="connsiteX6" fmla="*/ 173346 w 827727"/>
              <a:gd name="connsiteY6" fmla="*/ 1473441 h 2366173"/>
              <a:gd name="connsiteX7" fmla="*/ 264353 w 827727"/>
              <a:gd name="connsiteY7" fmla="*/ 1417104 h 2366173"/>
              <a:gd name="connsiteX8" fmla="*/ 333691 w 827727"/>
              <a:gd name="connsiteY8" fmla="*/ 1356433 h 2366173"/>
              <a:gd name="connsiteX9" fmla="*/ 381361 w 827727"/>
              <a:gd name="connsiteY9" fmla="*/ 1287094 h 2366173"/>
              <a:gd name="connsiteX10" fmla="*/ 420364 w 827727"/>
              <a:gd name="connsiteY10" fmla="*/ 1200421 h 2366173"/>
              <a:gd name="connsiteX11" fmla="*/ 424698 w 827727"/>
              <a:gd name="connsiteY11" fmla="*/ 1109415 h 2366173"/>
              <a:gd name="connsiteX12" fmla="*/ 429032 w 827727"/>
              <a:gd name="connsiteY12" fmla="*/ 992406 h 2366173"/>
              <a:gd name="connsiteX13" fmla="*/ 459367 w 827727"/>
              <a:gd name="connsiteY13" fmla="*/ 853729 h 2366173"/>
              <a:gd name="connsiteX14" fmla="*/ 507037 w 827727"/>
              <a:gd name="connsiteY14" fmla="*/ 697718 h 2366173"/>
              <a:gd name="connsiteX15" fmla="*/ 580709 w 827727"/>
              <a:gd name="connsiteY15" fmla="*/ 511371 h 2366173"/>
              <a:gd name="connsiteX16" fmla="*/ 658715 w 827727"/>
              <a:gd name="connsiteY16" fmla="*/ 325024 h 2366173"/>
              <a:gd name="connsiteX17" fmla="*/ 732387 w 827727"/>
              <a:gd name="connsiteY17" fmla="*/ 151678 h 2366173"/>
              <a:gd name="connsiteX18" fmla="*/ 827727 w 827727"/>
              <a:gd name="connsiteY18" fmla="*/ 0 h 2366173"/>
              <a:gd name="connsiteX19" fmla="*/ 810393 w 827727"/>
              <a:gd name="connsiteY19" fmla="*/ 2366173 h 2366173"/>
              <a:gd name="connsiteX20" fmla="*/ 0 w 827727"/>
              <a:gd name="connsiteY20" fmla="*/ 2257832 h 236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7727" h="2366173">
                <a:moveTo>
                  <a:pt x="0" y="2257832"/>
                </a:moveTo>
                <a:lnTo>
                  <a:pt x="34669" y="2036816"/>
                </a:lnTo>
                <a:lnTo>
                  <a:pt x="73672" y="1789798"/>
                </a:lnTo>
                <a:lnTo>
                  <a:pt x="73672" y="1655454"/>
                </a:lnTo>
                <a:lnTo>
                  <a:pt x="99674" y="1594783"/>
                </a:lnTo>
                <a:lnTo>
                  <a:pt x="117009" y="1538446"/>
                </a:lnTo>
                <a:lnTo>
                  <a:pt x="173346" y="1473441"/>
                </a:lnTo>
                <a:lnTo>
                  <a:pt x="264353" y="1417104"/>
                </a:lnTo>
                <a:lnTo>
                  <a:pt x="333691" y="1356433"/>
                </a:lnTo>
                <a:lnTo>
                  <a:pt x="381361" y="1287094"/>
                </a:lnTo>
                <a:lnTo>
                  <a:pt x="420364" y="1200421"/>
                </a:lnTo>
                <a:lnTo>
                  <a:pt x="424698" y="1109415"/>
                </a:lnTo>
                <a:lnTo>
                  <a:pt x="429032" y="992406"/>
                </a:lnTo>
                <a:lnTo>
                  <a:pt x="459367" y="853729"/>
                </a:lnTo>
                <a:lnTo>
                  <a:pt x="507037" y="697718"/>
                </a:lnTo>
                <a:lnTo>
                  <a:pt x="580709" y="511371"/>
                </a:lnTo>
                <a:lnTo>
                  <a:pt x="658715" y="325024"/>
                </a:lnTo>
                <a:lnTo>
                  <a:pt x="732387" y="151678"/>
                </a:lnTo>
                <a:lnTo>
                  <a:pt x="827727" y="0"/>
                </a:lnTo>
                <a:lnTo>
                  <a:pt x="810393" y="2366173"/>
                </a:lnTo>
                <a:lnTo>
                  <a:pt x="0" y="2257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 10"/>
          <p:cNvSpPr/>
          <p:nvPr/>
        </p:nvSpPr>
        <p:spPr>
          <a:xfrm>
            <a:off x="1295761" y="1529778"/>
            <a:ext cx="1161418" cy="697718"/>
          </a:xfrm>
          <a:custGeom>
            <a:avLst/>
            <a:gdLst>
              <a:gd name="connsiteX0" fmla="*/ 0 w 1161418"/>
              <a:gd name="connsiteY0" fmla="*/ 78006 h 697718"/>
              <a:gd name="connsiteX1" fmla="*/ 182013 w 1161418"/>
              <a:gd name="connsiteY1" fmla="*/ 151678 h 697718"/>
              <a:gd name="connsiteX2" fmla="*/ 368360 w 1161418"/>
              <a:gd name="connsiteY2" fmla="*/ 255686 h 697718"/>
              <a:gd name="connsiteX3" fmla="*/ 429031 w 1161418"/>
              <a:gd name="connsiteY3" fmla="*/ 333691 h 697718"/>
              <a:gd name="connsiteX4" fmla="*/ 550374 w 1161418"/>
              <a:gd name="connsiteY4" fmla="*/ 485369 h 697718"/>
              <a:gd name="connsiteX5" fmla="*/ 641380 w 1161418"/>
              <a:gd name="connsiteY5" fmla="*/ 593710 h 697718"/>
              <a:gd name="connsiteX6" fmla="*/ 728053 w 1161418"/>
              <a:gd name="connsiteY6" fmla="*/ 658715 h 697718"/>
              <a:gd name="connsiteX7" fmla="*/ 823394 w 1161418"/>
              <a:gd name="connsiteY7" fmla="*/ 697718 h 697718"/>
              <a:gd name="connsiteX8" fmla="*/ 914400 w 1161418"/>
              <a:gd name="connsiteY8" fmla="*/ 693384 h 697718"/>
              <a:gd name="connsiteX9" fmla="*/ 1022741 w 1161418"/>
              <a:gd name="connsiteY9" fmla="*/ 641380 h 697718"/>
              <a:gd name="connsiteX10" fmla="*/ 1087746 w 1161418"/>
              <a:gd name="connsiteY10" fmla="*/ 520038 h 697718"/>
              <a:gd name="connsiteX11" fmla="*/ 1161418 w 1161418"/>
              <a:gd name="connsiteY11" fmla="*/ 0 h 697718"/>
              <a:gd name="connsiteX12" fmla="*/ 0 w 1161418"/>
              <a:gd name="connsiteY12" fmla="*/ 78006 h 69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1418" h="697718">
                <a:moveTo>
                  <a:pt x="0" y="78006"/>
                </a:moveTo>
                <a:lnTo>
                  <a:pt x="182013" y="151678"/>
                </a:lnTo>
                <a:lnTo>
                  <a:pt x="368360" y="255686"/>
                </a:lnTo>
                <a:lnTo>
                  <a:pt x="429031" y="333691"/>
                </a:lnTo>
                <a:lnTo>
                  <a:pt x="550374" y="485369"/>
                </a:lnTo>
                <a:lnTo>
                  <a:pt x="641380" y="593710"/>
                </a:lnTo>
                <a:lnTo>
                  <a:pt x="728053" y="658715"/>
                </a:lnTo>
                <a:lnTo>
                  <a:pt x="823394" y="697718"/>
                </a:lnTo>
                <a:lnTo>
                  <a:pt x="914400" y="693384"/>
                </a:lnTo>
                <a:lnTo>
                  <a:pt x="1022741" y="641380"/>
                </a:lnTo>
                <a:lnTo>
                  <a:pt x="1087746" y="520038"/>
                </a:lnTo>
                <a:lnTo>
                  <a:pt x="1161418" y="0"/>
                </a:lnTo>
                <a:lnTo>
                  <a:pt x="0" y="780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 11"/>
          <p:cNvSpPr/>
          <p:nvPr/>
        </p:nvSpPr>
        <p:spPr>
          <a:xfrm>
            <a:off x="138677" y="1538445"/>
            <a:ext cx="953403" cy="849396"/>
          </a:xfrm>
          <a:custGeom>
            <a:avLst/>
            <a:gdLst>
              <a:gd name="connsiteX0" fmla="*/ 953403 w 953403"/>
              <a:gd name="connsiteY0" fmla="*/ 73673 h 849396"/>
              <a:gd name="connsiteX1" fmla="*/ 736720 w 953403"/>
              <a:gd name="connsiteY1" fmla="*/ 125676 h 849396"/>
              <a:gd name="connsiteX2" fmla="*/ 576375 w 953403"/>
              <a:gd name="connsiteY2" fmla="*/ 121343 h 849396"/>
              <a:gd name="connsiteX3" fmla="*/ 429031 w 953403"/>
              <a:gd name="connsiteY3" fmla="*/ 138677 h 849396"/>
              <a:gd name="connsiteX4" fmla="*/ 372694 w 953403"/>
              <a:gd name="connsiteY4" fmla="*/ 182014 h 849396"/>
              <a:gd name="connsiteX5" fmla="*/ 273020 w 953403"/>
              <a:gd name="connsiteY5" fmla="*/ 277354 h 849396"/>
              <a:gd name="connsiteX6" fmla="*/ 212349 w 953403"/>
              <a:gd name="connsiteY6" fmla="*/ 368361 h 849396"/>
              <a:gd name="connsiteX7" fmla="*/ 169012 w 953403"/>
              <a:gd name="connsiteY7" fmla="*/ 455034 h 849396"/>
              <a:gd name="connsiteX8" fmla="*/ 147344 w 953403"/>
              <a:gd name="connsiteY8" fmla="*/ 524372 h 849396"/>
              <a:gd name="connsiteX9" fmla="*/ 134343 w 953403"/>
              <a:gd name="connsiteY9" fmla="*/ 654382 h 849396"/>
              <a:gd name="connsiteX10" fmla="*/ 112675 w 953403"/>
              <a:gd name="connsiteY10" fmla="*/ 736721 h 849396"/>
              <a:gd name="connsiteX11" fmla="*/ 30335 w 953403"/>
              <a:gd name="connsiteY11" fmla="*/ 849396 h 849396"/>
              <a:gd name="connsiteX12" fmla="*/ 0 w 953403"/>
              <a:gd name="connsiteY12" fmla="*/ 0 h 849396"/>
              <a:gd name="connsiteX13" fmla="*/ 953403 w 953403"/>
              <a:gd name="connsiteY13" fmla="*/ 73673 h 84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3403" h="849396">
                <a:moveTo>
                  <a:pt x="953403" y="73673"/>
                </a:moveTo>
                <a:lnTo>
                  <a:pt x="736720" y="125676"/>
                </a:lnTo>
                <a:lnTo>
                  <a:pt x="576375" y="121343"/>
                </a:lnTo>
                <a:lnTo>
                  <a:pt x="429031" y="138677"/>
                </a:lnTo>
                <a:lnTo>
                  <a:pt x="372694" y="182014"/>
                </a:lnTo>
                <a:lnTo>
                  <a:pt x="273020" y="277354"/>
                </a:lnTo>
                <a:lnTo>
                  <a:pt x="212349" y="368361"/>
                </a:lnTo>
                <a:lnTo>
                  <a:pt x="169012" y="455034"/>
                </a:lnTo>
                <a:lnTo>
                  <a:pt x="147344" y="524372"/>
                </a:lnTo>
                <a:lnTo>
                  <a:pt x="134343" y="654382"/>
                </a:lnTo>
                <a:lnTo>
                  <a:pt x="112675" y="736721"/>
                </a:lnTo>
                <a:lnTo>
                  <a:pt x="30335" y="849396"/>
                </a:lnTo>
                <a:lnTo>
                  <a:pt x="0" y="0"/>
                </a:lnTo>
                <a:lnTo>
                  <a:pt x="953403" y="736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 12"/>
          <p:cNvSpPr/>
          <p:nvPr/>
        </p:nvSpPr>
        <p:spPr>
          <a:xfrm>
            <a:off x="99674" y="3765941"/>
            <a:ext cx="598044" cy="1586116"/>
          </a:xfrm>
          <a:custGeom>
            <a:avLst/>
            <a:gdLst>
              <a:gd name="connsiteX0" fmla="*/ 130009 w 598044"/>
              <a:gd name="connsiteY0" fmla="*/ 65005 h 1586116"/>
              <a:gd name="connsiteX1" fmla="*/ 225350 w 598044"/>
              <a:gd name="connsiteY1" fmla="*/ 147344 h 1586116"/>
              <a:gd name="connsiteX2" fmla="*/ 255685 w 598044"/>
              <a:gd name="connsiteY2" fmla="*/ 169013 h 1586116"/>
              <a:gd name="connsiteX3" fmla="*/ 307689 w 598044"/>
              <a:gd name="connsiteY3" fmla="*/ 216683 h 1586116"/>
              <a:gd name="connsiteX4" fmla="*/ 355359 w 598044"/>
              <a:gd name="connsiteY4" fmla="*/ 294688 h 1586116"/>
              <a:gd name="connsiteX5" fmla="*/ 355359 w 598044"/>
              <a:gd name="connsiteY5" fmla="*/ 424698 h 1586116"/>
              <a:gd name="connsiteX6" fmla="*/ 316356 w 598044"/>
              <a:gd name="connsiteY6" fmla="*/ 528705 h 1586116"/>
              <a:gd name="connsiteX7" fmla="*/ 286021 w 598044"/>
              <a:gd name="connsiteY7" fmla="*/ 589377 h 1586116"/>
              <a:gd name="connsiteX8" fmla="*/ 264353 w 598044"/>
              <a:gd name="connsiteY8" fmla="*/ 697718 h 1586116"/>
              <a:gd name="connsiteX9" fmla="*/ 273020 w 598044"/>
              <a:gd name="connsiteY9" fmla="*/ 814726 h 1586116"/>
              <a:gd name="connsiteX10" fmla="*/ 307689 w 598044"/>
              <a:gd name="connsiteY10" fmla="*/ 888398 h 1586116"/>
              <a:gd name="connsiteX11" fmla="*/ 364026 w 598044"/>
              <a:gd name="connsiteY11" fmla="*/ 1027075 h 1586116"/>
              <a:gd name="connsiteX12" fmla="*/ 429031 w 598044"/>
              <a:gd name="connsiteY12" fmla="*/ 1113748 h 1586116"/>
              <a:gd name="connsiteX13" fmla="*/ 563374 w 598044"/>
              <a:gd name="connsiteY13" fmla="*/ 1282760 h 1586116"/>
              <a:gd name="connsiteX14" fmla="*/ 580709 w 598044"/>
              <a:gd name="connsiteY14" fmla="*/ 1356432 h 1586116"/>
              <a:gd name="connsiteX15" fmla="*/ 598044 w 598044"/>
              <a:gd name="connsiteY15" fmla="*/ 1482108 h 1586116"/>
              <a:gd name="connsiteX16" fmla="*/ 567708 w 598044"/>
              <a:gd name="connsiteY16" fmla="*/ 1586116 h 1586116"/>
              <a:gd name="connsiteX17" fmla="*/ 21668 w 598044"/>
              <a:gd name="connsiteY17" fmla="*/ 1560114 h 1586116"/>
              <a:gd name="connsiteX18" fmla="*/ 0 w 598044"/>
              <a:gd name="connsiteY18" fmla="*/ 0 h 1586116"/>
              <a:gd name="connsiteX19" fmla="*/ 130009 w 598044"/>
              <a:gd name="connsiteY19" fmla="*/ 65005 h 158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8044" h="1586116">
                <a:moveTo>
                  <a:pt x="130009" y="65005"/>
                </a:moveTo>
                <a:lnTo>
                  <a:pt x="225350" y="147344"/>
                </a:lnTo>
                <a:lnTo>
                  <a:pt x="255685" y="169013"/>
                </a:lnTo>
                <a:lnTo>
                  <a:pt x="307689" y="216683"/>
                </a:lnTo>
                <a:lnTo>
                  <a:pt x="355359" y="294688"/>
                </a:lnTo>
                <a:lnTo>
                  <a:pt x="355359" y="424698"/>
                </a:lnTo>
                <a:lnTo>
                  <a:pt x="316356" y="528705"/>
                </a:lnTo>
                <a:lnTo>
                  <a:pt x="286021" y="589377"/>
                </a:lnTo>
                <a:lnTo>
                  <a:pt x="264353" y="697718"/>
                </a:lnTo>
                <a:lnTo>
                  <a:pt x="273020" y="814726"/>
                </a:lnTo>
                <a:lnTo>
                  <a:pt x="307689" y="888398"/>
                </a:lnTo>
                <a:lnTo>
                  <a:pt x="364026" y="1027075"/>
                </a:lnTo>
                <a:lnTo>
                  <a:pt x="429031" y="1113748"/>
                </a:lnTo>
                <a:lnTo>
                  <a:pt x="563374" y="1282760"/>
                </a:lnTo>
                <a:lnTo>
                  <a:pt x="580709" y="1356432"/>
                </a:lnTo>
                <a:lnTo>
                  <a:pt x="598044" y="1482108"/>
                </a:lnTo>
                <a:lnTo>
                  <a:pt x="567708" y="1586116"/>
                </a:lnTo>
                <a:lnTo>
                  <a:pt x="21668" y="1560114"/>
                </a:lnTo>
                <a:lnTo>
                  <a:pt x="0" y="0"/>
                </a:lnTo>
                <a:lnTo>
                  <a:pt x="130009" y="650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oliennummernplatzhalter 1"/>
          <p:cNvSpPr txBox="1">
            <a:spLocks/>
          </p:cNvSpPr>
          <p:nvPr/>
        </p:nvSpPr>
        <p:spPr>
          <a:xfrm>
            <a:off x="8914765" y="6597440"/>
            <a:ext cx="229235" cy="1524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97F3CEF7-245E-44EC-8F1E-C784D5A1ED49}" type="slidenum">
              <a:rPr lang="de-DE" altLang="de-DE"/>
              <a:pPr/>
              <a:t>2</a:t>
            </a:fld>
            <a:endParaRPr lang="de-DE" altLang="de-DE" dirty="0"/>
          </a:p>
        </p:txBody>
      </p:sp>
      <p:sp>
        <p:nvSpPr>
          <p:cNvPr id="17" name="AutoShape 7"/>
          <p:cNvSpPr txBox="1">
            <a:spLocks noChangeArrowheads="1"/>
          </p:cNvSpPr>
          <p:nvPr/>
        </p:nvSpPr>
        <p:spPr>
          <a:xfrm>
            <a:off x="273834" y="147175"/>
            <a:ext cx="8186706" cy="617455"/>
          </a:xfrm>
          <a:prstGeom prst="flowChartProcess">
            <a:avLst/>
          </a:prstGeom>
          <a:noFill/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DE" altLang="de-DE" sz="2400" b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Bürgerbeteiligung </a:t>
            </a:r>
            <a:br>
              <a:rPr lang="de-DE" altLang="de-DE" sz="2400" b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de-DE" altLang="de-DE" sz="2400" b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Soziales Rathaus &amp; Verlagerung Skulpturenmuseum</a:t>
            </a:r>
            <a:endParaRPr lang="de-DE" altLang="de-DE" sz="18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90023" y="1700760"/>
            <a:ext cx="8718276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de-DE" sz="2800" b="0" dirty="0" smtClean="0">
                <a:latin typeface="+mn-lt"/>
              </a:rPr>
              <a:t>Abschluss</a:t>
            </a:r>
          </a:p>
          <a:p>
            <a:pPr>
              <a:spcAft>
                <a:spcPts val="1000"/>
              </a:spcAft>
            </a:pPr>
            <a:r>
              <a:rPr lang="de-DE" sz="2000" b="0" dirty="0" smtClean="0">
                <a:latin typeface="+mn-lt"/>
              </a:rPr>
              <a:t>Hr. Arndt, Bürgermeister Stadt Marl</a:t>
            </a:r>
            <a:endParaRPr lang="de-DE" sz="2000" b="0" dirty="0">
              <a:latin typeface="+mn-lt"/>
            </a:endParaRPr>
          </a:p>
        </p:txBody>
      </p:sp>
      <p:pic>
        <p:nvPicPr>
          <p:cNvPr id="4" name="Picture 12" descr="http://comps.canstockphoto.de/can-stock-photo_csp19499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991" y="3068950"/>
            <a:ext cx="3698340" cy="302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liennummernplatzhalter 1"/>
          <p:cNvSpPr txBox="1">
            <a:spLocks/>
          </p:cNvSpPr>
          <p:nvPr/>
        </p:nvSpPr>
        <p:spPr>
          <a:xfrm>
            <a:off x="8713210" y="6597440"/>
            <a:ext cx="539440" cy="1524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7F3CEF7-245E-44EC-8F1E-C784D5A1ED49}" type="slidenum">
              <a:rPr lang="de-DE" altLang="de-DE" sz="1200" smtClean="0">
                <a:solidFill>
                  <a:schemeClr val="bg1"/>
                </a:solidFill>
                <a:latin typeface="+mn-lt"/>
              </a:rPr>
              <a:pPr>
                <a:defRPr/>
              </a:pPr>
              <a:t>20</a:t>
            </a:fld>
            <a:endParaRPr lang="de-DE" altLang="de-DE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AutoShape 7"/>
          <p:cNvSpPr>
            <a:spLocks noGrp="1" noChangeArrowheads="1"/>
          </p:cNvSpPr>
          <p:nvPr>
            <p:ph type="title"/>
          </p:nvPr>
        </p:nvSpPr>
        <p:spPr>
          <a:xfrm>
            <a:off x="273834" y="147175"/>
            <a:ext cx="8186706" cy="617455"/>
          </a:xfrm>
          <a:prstGeom prst="flowChartProcess">
            <a:avLst/>
          </a:prstGeom>
          <a:noFill/>
        </p:spPr>
        <p:txBody>
          <a:bodyPr anchor="ctr" anchorCtr="0">
            <a:noAutofit/>
          </a:bodyPr>
          <a:lstStyle/>
          <a:p>
            <a:pPr algn="l" eaLnBrk="1" hangingPunct="1"/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Bürgerbeteiligung </a:t>
            </a:r>
            <a:b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Soziales Rathaus &amp; Verlagerung Skulpturenmuseum</a:t>
            </a:r>
            <a:endParaRPr lang="de-DE" altLang="de-DE" sz="18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468810" y="5949350"/>
            <a:ext cx="2111330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000" b="0" i="1" dirty="0" smtClean="0">
                <a:latin typeface="+mj-lt"/>
              </a:rPr>
              <a:t>Quelle: canstockphoto.de</a:t>
            </a:r>
            <a:endParaRPr lang="de-DE" sz="1000" b="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599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 txBox="1">
            <a:spLocks/>
          </p:cNvSpPr>
          <p:nvPr/>
        </p:nvSpPr>
        <p:spPr>
          <a:xfrm>
            <a:off x="8914765" y="6597440"/>
            <a:ext cx="229235" cy="1524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97F3CEF7-245E-44EC-8F1E-C784D5A1ED49}" type="slidenum">
              <a:rPr lang="de-DE" altLang="de-DE"/>
              <a:pPr/>
              <a:t>3</a:t>
            </a:fld>
            <a:endParaRPr lang="de-DE" altLang="de-DE" dirty="0"/>
          </a:p>
        </p:txBody>
      </p:sp>
      <p:sp>
        <p:nvSpPr>
          <p:cNvPr id="5" name="Rechteck 4"/>
          <p:cNvSpPr/>
          <p:nvPr/>
        </p:nvSpPr>
        <p:spPr>
          <a:xfrm>
            <a:off x="196489" y="1889726"/>
            <a:ext cx="8718276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de-DE" sz="2800" b="0" dirty="0" smtClean="0"/>
              <a:t>Moderation und Führung durch das Programm</a:t>
            </a:r>
          </a:p>
          <a:p>
            <a:pPr>
              <a:spcAft>
                <a:spcPts val="1000"/>
              </a:spcAft>
            </a:pPr>
            <a:r>
              <a:rPr lang="de-DE" sz="2000" b="0" dirty="0" smtClean="0"/>
              <a:t>Fr. Nägeli, konzeptionell</a:t>
            </a:r>
            <a:endParaRPr lang="de-DE" sz="2000" b="0" dirty="0"/>
          </a:p>
        </p:txBody>
      </p:sp>
      <p:sp>
        <p:nvSpPr>
          <p:cNvPr id="7" name="AutoShape 7"/>
          <p:cNvSpPr>
            <a:spLocks noGrp="1" noChangeArrowheads="1"/>
          </p:cNvSpPr>
          <p:nvPr>
            <p:ph type="title"/>
          </p:nvPr>
        </p:nvSpPr>
        <p:spPr>
          <a:xfrm>
            <a:off x="273834" y="147175"/>
            <a:ext cx="8186706" cy="617455"/>
          </a:xfrm>
          <a:prstGeom prst="flowChartProcess">
            <a:avLst/>
          </a:prstGeom>
          <a:noFill/>
        </p:spPr>
        <p:txBody>
          <a:bodyPr anchor="ctr" anchorCtr="0">
            <a:noAutofit/>
          </a:bodyPr>
          <a:lstStyle/>
          <a:p>
            <a:pPr algn="l" eaLnBrk="1" hangingPunct="1"/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Bürgerbeteiligung </a:t>
            </a:r>
            <a:b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Soziales Rathaus &amp; Verlagerung Skulpturenmuseum</a:t>
            </a:r>
            <a:endParaRPr lang="de-DE" altLang="de-DE" sz="18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8914765" y="6597440"/>
            <a:ext cx="229235" cy="152400"/>
          </a:xfrm>
          <a:prstGeom prst="rect">
            <a:avLst/>
          </a:prstGeom>
        </p:spPr>
        <p:txBody>
          <a:bodyPr/>
          <a:lstStyle/>
          <a:p>
            <a:fld id="{97F3CEF7-245E-44EC-8F1E-C784D5A1ED49}" type="slidenum">
              <a:rPr lang="de-DE" altLang="de-DE" sz="1200">
                <a:solidFill>
                  <a:schemeClr val="bg1"/>
                </a:solidFill>
                <a:latin typeface="+mn-lt"/>
              </a:rPr>
              <a:pPr/>
              <a:t>4</a:t>
            </a:fld>
            <a:endParaRPr lang="de-DE" altLang="de-DE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55470" y="879045"/>
            <a:ext cx="5976830" cy="5288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800" dirty="0" smtClean="0">
                <a:latin typeface="+mn-lt"/>
              </a:rPr>
              <a:t>Agenda</a:t>
            </a:r>
          </a:p>
          <a:p>
            <a:pPr algn="l"/>
            <a:endParaRPr lang="de-DE" sz="2800" b="0" dirty="0">
              <a:latin typeface="+mn-lt"/>
            </a:endParaRPr>
          </a:p>
          <a:p>
            <a:pPr marL="457200" indent="-457200" algn="l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de-DE" b="0" dirty="0" smtClean="0">
                <a:latin typeface="+mn-lt"/>
              </a:rPr>
              <a:t>Begrüßung und Einführung</a:t>
            </a:r>
          </a:p>
          <a:p>
            <a:pPr marL="457200" indent="-457200" algn="l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de-DE" b="0" dirty="0">
                <a:latin typeface="+mn-lt"/>
              </a:rPr>
              <a:t>E</a:t>
            </a:r>
            <a:r>
              <a:rPr lang="de-DE" b="0" dirty="0" smtClean="0">
                <a:latin typeface="+mn-lt"/>
              </a:rPr>
              <a:t>rgebnisse der Machbarkeitsstudie zur Verlagerung des Skulpturenmuseums</a:t>
            </a:r>
          </a:p>
          <a:p>
            <a:pPr marL="457200" indent="-457200" algn="l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de-DE" b="0" dirty="0" smtClean="0">
                <a:latin typeface="+mn-lt"/>
              </a:rPr>
              <a:t>Möglichkeiten und Vorteile Standort Glaskasten für das Soziale Rathaus</a:t>
            </a:r>
          </a:p>
          <a:p>
            <a:pPr marL="457200" indent="-457200" algn="l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de-DE" b="0" dirty="0" smtClean="0">
                <a:latin typeface="+mn-lt"/>
              </a:rPr>
              <a:t>Idee der Ausgestaltung des Sozialen Rathauses</a:t>
            </a:r>
          </a:p>
          <a:p>
            <a:pPr marL="457200" indent="-457200" algn="l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de-DE" b="0" dirty="0" smtClean="0">
                <a:latin typeface="+mn-lt"/>
              </a:rPr>
              <a:t>Austausch und Zusammenfassung der Ergebnisse</a:t>
            </a:r>
          </a:p>
          <a:p>
            <a:pPr marL="457200" indent="-457200" algn="l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de-DE" b="0" dirty="0">
                <a:latin typeface="+mn-lt"/>
              </a:rPr>
              <a:t>Abschluss</a:t>
            </a:r>
          </a:p>
        </p:txBody>
      </p:sp>
      <p:sp>
        <p:nvSpPr>
          <p:cNvPr id="8" name="AutoShape 7"/>
          <p:cNvSpPr>
            <a:spLocks noGrp="1" noChangeArrowheads="1"/>
          </p:cNvSpPr>
          <p:nvPr>
            <p:ph type="title"/>
          </p:nvPr>
        </p:nvSpPr>
        <p:spPr>
          <a:xfrm>
            <a:off x="273834" y="147175"/>
            <a:ext cx="8186706" cy="617455"/>
          </a:xfrm>
          <a:prstGeom prst="flowChartProcess">
            <a:avLst/>
          </a:prstGeom>
          <a:noFill/>
        </p:spPr>
        <p:txBody>
          <a:bodyPr anchor="ctr" anchorCtr="0">
            <a:noAutofit/>
          </a:bodyPr>
          <a:lstStyle/>
          <a:p>
            <a:pPr algn="l" eaLnBrk="1" hangingPunct="1"/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Bürgerbeteiligung </a:t>
            </a:r>
            <a:b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Soziales Rathaus &amp; Verlagerung Skulpturenmuseum</a:t>
            </a:r>
            <a:endParaRPr lang="de-DE" altLang="de-DE" sz="18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99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 txBox="1">
            <a:spLocks/>
          </p:cNvSpPr>
          <p:nvPr/>
        </p:nvSpPr>
        <p:spPr>
          <a:xfrm>
            <a:off x="8914765" y="6597440"/>
            <a:ext cx="229235" cy="1524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97F3CEF7-245E-44EC-8F1E-C784D5A1ED49}" type="slidenum">
              <a:rPr lang="de-DE" altLang="de-DE"/>
              <a:pPr/>
              <a:t>5</a:t>
            </a:fld>
            <a:endParaRPr lang="de-DE" altLang="de-DE" dirty="0"/>
          </a:p>
        </p:txBody>
      </p:sp>
      <p:sp>
        <p:nvSpPr>
          <p:cNvPr id="5" name="Rechteck 4"/>
          <p:cNvSpPr/>
          <p:nvPr/>
        </p:nvSpPr>
        <p:spPr>
          <a:xfrm>
            <a:off x="196489" y="1889726"/>
            <a:ext cx="8718276" cy="1518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de-DE" sz="2800" b="0" dirty="0">
                <a:latin typeface="+mn-lt"/>
              </a:rPr>
              <a:t>Ergebnisse der Machbarkeitsstudie </a:t>
            </a:r>
            <a:endParaRPr lang="de-DE" sz="2800" b="0" dirty="0" smtClean="0">
              <a:latin typeface="+mn-lt"/>
            </a:endParaRPr>
          </a:p>
          <a:p>
            <a:pPr>
              <a:spcAft>
                <a:spcPts val="1000"/>
              </a:spcAft>
            </a:pPr>
            <a:r>
              <a:rPr lang="de-DE" sz="2800" b="0" dirty="0" smtClean="0">
                <a:latin typeface="+mn-lt"/>
              </a:rPr>
              <a:t>zur </a:t>
            </a:r>
            <a:r>
              <a:rPr lang="de-DE" sz="2800" b="0" dirty="0">
                <a:latin typeface="+mn-lt"/>
              </a:rPr>
              <a:t>Verlagerung des </a:t>
            </a:r>
            <a:r>
              <a:rPr lang="de-DE" sz="2800" b="0" dirty="0" smtClean="0">
                <a:latin typeface="+mn-lt"/>
              </a:rPr>
              <a:t>Skulpturenmuseums</a:t>
            </a:r>
          </a:p>
          <a:p>
            <a:pPr>
              <a:spcAft>
                <a:spcPts val="1000"/>
              </a:spcAft>
            </a:pPr>
            <a:r>
              <a:rPr lang="de-DE" sz="2000" b="0" dirty="0" smtClean="0">
                <a:latin typeface="+mn-lt"/>
              </a:rPr>
              <a:t>Hr. Elben, Leiter Skulpturenmuseum</a:t>
            </a:r>
            <a:endParaRPr lang="de-DE" sz="2000" b="0" dirty="0">
              <a:latin typeface="+mn-lt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0" y="3975531"/>
            <a:ext cx="7740440" cy="175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7"/>
          <p:cNvSpPr>
            <a:spLocks noGrp="1" noChangeArrowheads="1"/>
          </p:cNvSpPr>
          <p:nvPr>
            <p:ph type="title"/>
          </p:nvPr>
        </p:nvSpPr>
        <p:spPr>
          <a:xfrm>
            <a:off x="273834" y="147175"/>
            <a:ext cx="8186706" cy="617455"/>
          </a:xfrm>
          <a:prstGeom prst="flowChartProcess">
            <a:avLst/>
          </a:prstGeom>
          <a:noFill/>
        </p:spPr>
        <p:txBody>
          <a:bodyPr anchor="ctr" anchorCtr="0">
            <a:noAutofit/>
          </a:bodyPr>
          <a:lstStyle/>
          <a:p>
            <a:pPr algn="l" eaLnBrk="1" hangingPunct="1"/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Bürgerbeteiligung </a:t>
            </a:r>
            <a:b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Soziales Rathaus &amp; Verlagerung Skulpturenmuseum</a:t>
            </a:r>
            <a:endParaRPr lang="de-DE" altLang="de-DE" sz="18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23410" y="5680360"/>
            <a:ext cx="30244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0" i="1" dirty="0" smtClean="0">
                <a:latin typeface="+mj-lt"/>
              </a:rPr>
              <a:t>Quelle: METRUM Management Beratung GmbH</a:t>
            </a:r>
            <a:endParaRPr lang="de-DE" sz="1000" b="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42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"/>
          <p:cNvSpPr txBox="1">
            <a:spLocks/>
          </p:cNvSpPr>
          <p:nvPr/>
        </p:nvSpPr>
        <p:spPr>
          <a:xfrm>
            <a:off x="8914765" y="6597440"/>
            <a:ext cx="229235" cy="1524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97F3CEF7-245E-44EC-8F1E-C784D5A1ED49}" type="slidenum">
              <a:rPr lang="de-DE" altLang="de-DE"/>
              <a:pPr/>
              <a:t>6</a:t>
            </a:fld>
            <a:endParaRPr lang="de-DE" alt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96489" y="1106656"/>
            <a:ext cx="36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</a:rPr>
              <a:t>N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2" y="4437140"/>
            <a:ext cx="8857230" cy="10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96489" y="1889726"/>
            <a:ext cx="8718276" cy="1518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de-DE" sz="2800" b="0" dirty="0">
                <a:latin typeface="+mn-lt"/>
              </a:rPr>
              <a:t>Ergebnisse der Machbarkeitsstudie </a:t>
            </a:r>
            <a:endParaRPr lang="de-DE" sz="2800" b="0" dirty="0" smtClean="0">
              <a:latin typeface="+mn-lt"/>
            </a:endParaRPr>
          </a:p>
          <a:p>
            <a:pPr>
              <a:spcAft>
                <a:spcPts val="1000"/>
              </a:spcAft>
            </a:pPr>
            <a:r>
              <a:rPr lang="de-DE" sz="2800" b="0" dirty="0" smtClean="0">
                <a:latin typeface="+mn-lt"/>
              </a:rPr>
              <a:t>zur </a:t>
            </a:r>
            <a:r>
              <a:rPr lang="de-DE" sz="2800" b="0" dirty="0">
                <a:latin typeface="+mn-lt"/>
              </a:rPr>
              <a:t>Verlagerung des </a:t>
            </a:r>
            <a:r>
              <a:rPr lang="de-DE" sz="2800" b="0" dirty="0" smtClean="0">
                <a:latin typeface="+mn-lt"/>
              </a:rPr>
              <a:t>Skulpturenmuseums</a:t>
            </a:r>
          </a:p>
          <a:p>
            <a:pPr>
              <a:spcAft>
                <a:spcPts val="1000"/>
              </a:spcAft>
            </a:pPr>
            <a:r>
              <a:rPr lang="de-DE" sz="2000" b="0" dirty="0" smtClean="0">
                <a:latin typeface="+mn-lt"/>
              </a:rPr>
              <a:t>Hr. Prof. Hall</a:t>
            </a:r>
            <a:r>
              <a:rPr lang="de-DE" sz="2000" b="0" dirty="0">
                <a:latin typeface="+mn-lt"/>
              </a:rPr>
              <a:t>, ASTOC </a:t>
            </a:r>
            <a:r>
              <a:rPr lang="de-DE" sz="2000" b="0" dirty="0" err="1">
                <a:latin typeface="+mn-lt"/>
              </a:rPr>
              <a:t>Architects</a:t>
            </a:r>
            <a:r>
              <a:rPr lang="de-DE" sz="2000" b="0" dirty="0">
                <a:latin typeface="+mn-lt"/>
              </a:rPr>
              <a:t> </a:t>
            </a:r>
            <a:r>
              <a:rPr lang="de-DE" sz="2000" b="0" dirty="0" err="1">
                <a:latin typeface="+mn-lt"/>
              </a:rPr>
              <a:t>and</a:t>
            </a:r>
            <a:r>
              <a:rPr lang="de-DE" sz="2000" b="0" dirty="0">
                <a:latin typeface="+mn-lt"/>
              </a:rPr>
              <a:t> </a:t>
            </a:r>
            <a:r>
              <a:rPr lang="de-DE" sz="2000" b="0" dirty="0" err="1">
                <a:latin typeface="+mn-lt"/>
              </a:rPr>
              <a:t>Planners</a:t>
            </a:r>
            <a:endParaRPr lang="de-DE" sz="2000" b="0" dirty="0">
              <a:latin typeface="+mn-lt"/>
            </a:endParaRPr>
          </a:p>
        </p:txBody>
      </p:sp>
      <p:sp>
        <p:nvSpPr>
          <p:cNvPr id="8" name="AutoShape 7"/>
          <p:cNvSpPr>
            <a:spLocks noGrp="1" noChangeArrowheads="1"/>
          </p:cNvSpPr>
          <p:nvPr>
            <p:ph type="title"/>
          </p:nvPr>
        </p:nvSpPr>
        <p:spPr>
          <a:xfrm>
            <a:off x="273834" y="147175"/>
            <a:ext cx="8186706" cy="617455"/>
          </a:xfrm>
          <a:prstGeom prst="flowChartProcess">
            <a:avLst/>
          </a:prstGeom>
          <a:noFill/>
        </p:spPr>
        <p:txBody>
          <a:bodyPr anchor="ctr" anchorCtr="0">
            <a:noAutofit/>
          </a:bodyPr>
          <a:lstStyle/>
          <a:p>
            <a:pPr algn="l" eaLnBrk="1" hangingPunct="1"/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Bürgerbeteiligung </a:t>
            </a:r>
            <a:b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Soziales Rathaus &amp; Verlagerung Skulpturenmuseum</a:t>
            </a:r>
            <a:endParaRPr lang="de-DE" altLang="de-DE" sz="18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-199710" y="5412010"/>
            <a:ext cx="25557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0" i="1" dirty="0" smtClean="0">
                <a:latin typeface="+mj-lt"/>
              </a:rPr>
              <a:t>Quelle: </a:t>
            </a:r>
            <a:r>
              <a:rPr lang="de-DE" sz="1000" b="0" i="1" dirty="0" err="1" smtClean="0">
                <a:latin typeface="+mj-lt"/>
              </a:rPr>
              <a:t>Astoc</a:t>
            </a:r>
            <a:r>
              <a:rPr lang="de-DE" sz="1000" b="0" i="1" dirty="0" smtClean="0">
                <a:latin typeface="+mj-lt"/>
              </a:rPr>
              <a:t> </a:t>
            </a:r>
            <a:r>
              <a:rPr lang="de-DE" sz="1000" b="0" i="1" dirty="0" err="1" smtClean="0">
                <a:latin typeface="+mj-lt"/>
              </a:rPr>
              <a:t>Architects</a:t>
            </a:r>
            <a:r>
              <a:rPr lang="de-DE" sz="1000" b="0" i="1" dirty="0" smtClean="0">
                <a:latin typeface="+mj-lt"/>
              </a:rPr>
              <a:t> </a:t>
            </a:r>
            <a:r>
              <a:rPr lang="de-DE" sz="1000" b="0" i="1" dirty="0" err="1" smtClean="0">
                <a:latin typeface="+mj-lt"/>
              </a:rPr>
              <a:t>and</a:t>
            </a:r>
            <a:r>
              <a:rPr lang="de-DE" sz="1000" b="0" i="1" dirty="0" smtClean="0">
                <a:latin typeface="+mj-lt"/>
              </a:rPr>
              <a:t> </a:t>
            </a:r>
            <a:r>
              <a:rPr lang="de-DE" sz="1000" b="0" i="1" dirty="0" err="1" smtClean="0">
                <a:latin typeface="+mj-lt"/>
              </a:rPr>
              <a:t>Planners</a:t>
            </a:r>
            <a:endParaRPr lang="de-DE" sz="1000" b="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98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 txBox="1">
            <a:spLocks/>
          </p:cNvSpPr>
          <p:nvPr/>
        </p:nvSpPr>
        <p:spPr>
          <a:xfrm>
            <a:off x="8914765" y="6597440"/>
            <a:ext cx="229235" cy="1524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97F3CEF7-245E-44EC-8F1E-C784D5A1ED49}" type="slidenum">
              <a:rPr lang="de-DE" altLang="de-DE"/>
              <a:pPr/>
              <a:t>7</a:t>
            </a:fld>
            <a:endParaRPr lang="de-DE" altLang="de-DE" dirty="0"/>
          </a:p>
        </p:txBody>
      </p:sp>
      <p:sp>
        <p:nvSpPr>
          <p:cNvPr id="34" name="Rechteck 33"/>
          <p:cNvSpPr/>
          <p:nvPr/>
        </p:nvSpPr>
        <p:spPr>
          <a:xfrm>
            <a:off x="196489" y="1889726"/>
            <a:ext cx="8718276" cy="1518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de-DE" sz="2800" b="0" dirty="0">
                <a:latin typeface="+mn-lt"/>
              </a:rPr>
              <a:t>Möglichkeiten und Vorteile </a:t>
            </a:r>
            <a:endParaRPr lang="de-DE" sz="2800" b="0" dirty="0" smtClean="0">
              <a:latin typeface="+mn-lt"/>
            </a:endParaRPr>
          </a:p>
          <a:p>
            <a:pPr>
              <a:spcAft>
                <a:spcPts val="1000"/>
              </a:spcAft>
            </a:pPr>
            <a:r>
              <a:rPr lang="de-DE" sz="2800" b="0" dirty="0" smtClean="0">
                <a:latin typeface="+mn-lt"/>
              </a:rPr>
              <a:t>Standort </a:t>
            </a:r>
            <a:r>
              <a:rPr lang="de-DE" sz="2800" b="0" dirty="0">
                <a:latin typeface="+mn-lt"/>
              </a:rPr>
              <a:t>Glaskasten für das Soziale Rathaus</a:t>
            </a:r>
          </a:p>
          <a:p>
            <a:pPr>
              <a:spcAft>
                <a:spcPts val="1000"/>
              </a:spcAft>
            </a:pPr>
            <a:r>
              <a:rPr lang="de-DE" sz="2000" b="0" dirty="0" smtClean="0">
                <a:latin typeface="+mn-lt"/>
              </a:rPr>
              <a:t>Fr. Dr. Duka, Erste Beigeordnete</a:t>
            </a:r>
            <a:endParaRPr lang="de-DE" sz="2000" b="0" dirty="0">
              <a:latin typeface="+mn-lt"/>
            </a:endParaRPr>
          </a:p>
        </p:txBody>
      </p:sp>
      <p:sp>
        <p:nvSpPr>
          <p:cNvPr id="30" name="Freihandform 29"/>
          <p:cNvSpPr/>
          <p:nvPr/>
        </p:nvSpPr>
        <p:spPr>
          <a:xfrm>
            <a:off x="6359236" y="3022270"/>
            <a:ext cx="1632858" cy="1217221"/>
          </a:xfrm>
          <a:custGeom>
            <a:avLst/>
            <a:gdLst>
              <a:gd name="connsiteX0" fmla="*/ 0 w 1632858"/>
              <a:gd name="connsiteY0" fmla="*/ 1217221 h 1217221"/>
              <a:gd name="connsiteX1" fmla="*/ 231569 w 1632858"/>
              <a:gd name="connsiteY1" fmla="*/ 682831 h 1217221"/>
              <a:gd name="connsiteX2" fmla="*/ 314696 w 1632858"/>
              <a:gd name="connsiteY2" fmla="*/ 581891 h 1217221"/>
              <a:gd name="connsiteX3" fmla="*/ 433450 w 1632858"/>
              <a:gd name="connsiteY3" fmla="*/ 540327 h 1217221"/>
              <a:gd name="connsiteX4" fmla="*/ 605642 w 1632858"/>
              <a:gd name="connsiteY4" fmla="*/ 469075 h 1217221"/>
              <a:gd name="connsiteX5" fmla="*/ 855024 w 1632858"/>
              <a:gd name="connsiteY5" fmla="*/ 433449 h 1217221"/>
              <a:gd name="connsiteX6" fmla="*/ 1104406 w 1632858"/>
              <a:gd name="connsiteY6" fmla="*/ 433449 h 1217221"/>
              <a:gd name="connsiteX7" fmla="*/ 1276598 w 1632858"/>
              <a:gd name="connsiteY7" fmla="*/ 385948 h 1217221"/>
              <a:gd name="connsiteX8" fmla="*/ 1419102 w 1632858"/>
              <a:gd name="connsiteY8" fmla="*/ 320634 h 1217221"/>
              <a:gd name="connsiteX9" fmla="*/ 1502229 w 1632858"/>
              <a:gd name="connsiteY9" fmla="*/ 219694 h 1217221"/>
              <a:gd name="connsiteX10" fmla="*/ 1549730 w 1632858"/>
              <a:gd name="connsiteY10" fmla="*/ 136566 h 1217221"/>
              <a:gd name="connsiteX11" fmla="*/ 1632858 w 1632858"/>
              <a:gd name="connsiteY11" fmla="*/ 29688 h 1217221"/>
              <a:gd name="connsiteX12" fmla="*/ 160317 w 1632858"/>
              <a:gd name="connsiteY12" fmla="*/ 0 h 1217221"/>
              <a:gd name="connsiteX13" fmla="*/ 0 w 1632858"/>
              <a:gd name="connsiteY13" fmla="*/ 1217221 h 121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32858" h="1217221">
                <a:moveTo>
                  <a:pt x="0" y="1217221"/>
                </a:moveTo>
                <a:lnTo>
                  <a:pt x="231569" y="682831"/>
                </a:lnTo>
                <a:lnTo>
                  <a:pt x="314696" y="581891"/>
                </a:lnTo>
                <a:lnTo>
                  <a:pt x="433450" y="540327"/>
                </a:lnTo>
                <a:lnTo>
                  <a:pt x="605642" y="469075"/>
                </a:lnTo>
                <a:lnTo>
                  <a:pt x="855024" y="433449"/>
                </a:lnTo>
                <a:lnTo>
                  <a:pt x="1104406" y="433449"/>
                </a:lnTo>
                <a:lnTo>
                  <a:pt x="1276598" y="385948"/>
                </a:lnTo>
                <a:lnTo>
                  <a:pt x="1419102" y="320634"/>
                </a:lnTo>
                <a:lnTo>
                  <a:pt x="1502229" y="219694"/>
                </a:lnTo>
                <a:lnTo>
                  <a:pt x="1549730" y="136566"/>
                </a:lnTo>
                <a:lnTo>
                  <a:pt x="1632858" y="29688"/>
                </a:lnTo>
                <a:lnTo>
                  <a:pt x="160317" y="0"/>
                </a:lnTo>
                <a:lnTo>
                  <a:pt x="0" y="12172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Freihandform 34"/>
          <p:cNvSpPr/>
          <p:nvPr/>
        </p:nvSpPr>
        <p:spPr>
          <a:xfrm>
            <a:off x="6472052" y="5219205"/>
            <a:ext cx="1039091" cy="653143"/>
          </a:xfrm>
          <a:custGeom>
            <a:avLst/>
            <a:gdLst>
              <a:gd name="connsiteX0" fmla="*/ 0 w 1039091"/>
              <a:gd name="connsiteY0" fmla="*/ 0 h 653143"/>
              <a:gd name="connsiteX1" fmla="*/ 166254 w 1039091"/>
              <a:gd name="connsiteY1" fmla="*/ 35626 h 653143"/>
              <a:gd name="connsiteX2" fmla="*/ 261257 w 1039091"/>
              <a:gd name="connsiteY2" fmla="*/ 100940 h 653143"/>
              <a:gd name="connsiteX3" fmla="*/ 338447 w 1039091"/>
              <a:gd name="connsiteY3" fmla="*/ 166255 h 653143"/>
              <a:gd name="connsiteX4" fmla="*/ 403761 w 1039091"/>
              <a:gd name="connsiteY4" fmla="*/ 320634 h 653143"/>
              <a:gd name="connsiteX5" fmla="*/ 439387 w 1039091"/>
              <a:gd name="connsiteY5" fmla="*/ 427512 h 653143"/>
              <a:gd name="connsiteX6" fmla="*/ 498764 w 1039091"/>
              <a:gd name="connsiteY6" fmla="*/ 498764 h 653143"/>
              <a:gd name="connsiteX7" fmla="*/ 635330 w 1039091"/>
              <a:gd name="connsiteY7" fmla="*/ 516577 h 653143"/>
              <a:gd name="connsiteX8" fmla="*/ 771896 w 1039091"/>
              <a:gd name="connsiteY8" fmla="*/ 534390 h 653143"/>
              <a:gd name="connsiteX9" fmla="*/ 908462 w 1039091"/>
              <a:gd name="connsiteY9" fmla="*/ 558140 h 653143"/>
              <a:gd name="connsiteX10" fmla="*/ 1039091 w 1039091"/>
              <a:gd name="connsiteY10" fmla="*/ 635330 h 653143"/>
              <a:gd name="connsiteX11" fmla="*/ 17813 w 1039091"/>
              <a:gd name="connsiteY11" fmla="*/ 653143 h 653143"/>
              <a:gd name="connsiteX12" fmla="*/ 0 w 1039091"/>
              <a:gd name="connsiteY12" fmla="*/ 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9091" h="653143">
                <a:moveTo>
                  <a:pt x="0" y="0"/>
                </a:moveTo>
                <a:lnTo>
                  <a:pt x="166254" y="35626"/>
                </a:lnTo>
                <a:lnTo>
                  <a:pt x="261257" y="100940"/>
                </a:lnTo>
                <a:lnTo>
                  <a:pt x="338447" y="166255"/>
                </a:lnTo>
                <a:lnTo>
                  <a:pt x="403761" y="320634"/>
                </a:lnTo>
                <a:lnTo>
                  <a:pt x="439387" y="427512"/>
                </a:lnTo>
                <a:lnTo>
                  <a:pt x="498764" y="498764"/>
                </a:lnTo>
                <a:lnTo>
                  <a:pt x="635330" y="516577"/>
                </a:lnTo>
                <a:lnTo>
                  <a:pt x="771896" y="534390"/>
                </a:lnTo>
                <a:lnTo>
                  <a:pt x="908462" y="558140"/>
                </a:lnTo>
                <a:lnTo>
                  <a:pt x="1039091" y="635330"/>
                </a:lnTo>
                <a:lnTo>
                  <a:pt x="17813" y="653143"/>
                </a:lnTo>
                <a:cubicBezTo>
                  <a:pt x="15834" y="447304"/>
                  <a:pt x="13854" y="2414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Freihandform 35"/>
          <p:cNvSpPr/>
          <p:nvPr/>
        </p:nvSpPr>
        <p:spPr>
          <a:xfrm>
            <a:off x="8283039" y="2986644"/>
            <a:ext cx="688769" cy="1353787"/>
          </a:xfrm>
          <a:custGeom>
            <a:avLst/>
            <a:gdLst>
              <a:gd name="connsiteX0" fmla="*/ 5938 w 688769"/>
              <a:gd name="connsiteY0" fmla="*/ 160317 h 1353787"/>
              <a:gd name="connsiteX1" fmla="*/ 160317 w 688769"/>
              <a:gd name="connsiteY1" fmla="*/ 267195 h 1353787"/>
              <a:gd name="connsiteX2" fmla="*/ 237506 w 688769"/>
              <a:gd name="connsiteY2" fmla="*/ 362198 h 1353787"/>
              <a:gd name="connsiteX3" fmla="*/ 344384 w 688769"/>
              <a:gd name="connsiteY3" fmla="*/ 492826 h 1353787"/>
              <a:gd name="connsiteX4" fmla="*/ 415636 w 688769"/>
              <a:gd name="connsiteY4" fmla="*/ 718457 h 1353787"/>
              <a:gd name="connsiteX5" fmla="*/ 457200 w 688769"/>
              <a:gd name="connsiteY5" fmla="*/ 944088 h 1353787"/>
              <a:gd name="connsiteX6" fmla="*/ 475013 w 688769"/>
              <a:gd name="connsiteY6" fmla="*/ 1151907 h 1353787"/>
              <a:gd name="connsiteX7" fmla="*/ 570016 w 688769"/>
              <a:gd name="connsiteY7" fmla="*/ 1294411 h 1353787"/>
              <a:gd name="connsiteX8" fmla="*/ 688769 w 688769"/>
              <a:gd name="connsiteY8" fmla="*/ 1353787 h 1353787"/>
              <a:gd name="connsiteX9" fmla="*/ 682831 w 688769"/>
              <a:gd name="connsiteY9" fmla="*/ 0 h 1353787"/>
              <a:gd name="connsiteX10" fmla="*/ 0 w 688769"/>
              <a:gd name="connsiteY10" fmla="*/ 47501 h 1353787"/>
              <a:gd name="connsiteX11" fmla="*/ 5938 w 688769"/>
              <a:gd name="connsiteY11" fmla="*/ 160317 h 135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769" h="1353787">
                <a:moveTo>
                  <a:pt x="5938" y="160317"/>
                </a:moveTo>
                <a:lnTo>
                  <a:pt x="160317" y="267195"/>
                </a:lnTo>
                <a:lnTo>
                  <a:pt x="237506" y="362198"/>
                </a:lnTo>
                <a:lnTo>
                  <a:pt x="344384" y="492826"/>
                </a:lnTo>
                <a:lnTo>
                  <a:pt x="415636" y="718457"/>
                </a:lnTo>
                <a:lnTo>
                  <a:pt x="457200" y="944088"/>
                </a:lnTo>
                <a:lnTo>
                  <a:pt x="475013" y="1151907"/>
                </a:lnTo>
                <a:lnTo>
                  <a:pt x="570016" y="1294411"/>
                </a:lnTo>
                <a:lnTo>
                  <a:pt x="688769" y="1353787"/>
                </a:lnTo>
                <a:cubicBezTo>
                  <a:pt x="686790" y="902525"/>
                  <a:pt x="684810" y="451262"/>
                  <a:pt x="682831" y="0"/>
                </a:cubicBezTo>
                <a:lnTo>
                  <a:pt x="0" y="47501"/>
                </a:lnTo>
                <a:lnTo>
                  <a:pt x="5938" y="1603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Freihandform 36"/>
          <p:cNvSpPr/>
          <p:nvPr/>
        </p:nvSpPr>
        <p:spPr>
          <a:xfrm>
            <a:off x="8550234" y="4631377"/>
            <a:ext cx="427511" cy="1306285"/>
          </a:xfrm>
          <a:custGeom>
            <a:avLst/>
            <a:gdLst>
              <a:gd name="connsiteX0" fmla="*/ 0 w 427511"/>
              <a:gd name="connsiteY0" fmla="*/ 1306285 h 1306285"/>
              <a:gd name="connsiteX1" fmla="*/ 0 w 427511"/>
              <a:gd name="connsiteY1" fmla="*/ 1306285 h 1306285"/>
              <a:gd name="connsiteX2" fmla="*/ 17813 w 427511"/>
              <a:gd name="connsiteY2" fmla="*/ 1033153 h 1306285"/>
              <a:gd name="connsiteX3" fmla="*/ 100940 w 427511"/>
              <a:gd name="connsiteY3" fmla="*/ 890649 h 1306285"/>
              <a:gd name="connsiteX4" fmla="*/ 178130 w 427511"/>
              <a:gd name="connsiteY4" fmla="*/ 831272 h 1306285"/>
              <a:gd name="connsiteX5" fmla="*/ 219693 w 427511"/>
              <a:gd name="connsiteY5" fmla="*/ 688768 h 1306285"/>
              <a:gd name="connsiteX6" fmla="*/ 219693 w 427511"/>
              <a:gd name="connsiteY6" fmla="*/ 546265 h 1306285"/>
              <a:gd name="connsiteX7" fmla="*/ 213756 w 427511"/>
              <a:gd name="connsiteY7" fmla="*/ 415636 h 1306285"/>
              <a:gd name="connsiteX8" fmla="*/ 213756 w 427511"/>
              <a:gd name="connsiteY8" fmla="*/ 237506 h 1306285"/>
              <a:gd name="connsiteX9" fmla="*/ 261257 w 427511"/>
              <a:gd name="connsiteY9" fmla="*/ 184067 h 1306285"/>
              <a:gd name="connsiteX10" fmla="*/ 350322 w 427511"/>
              <a:gd name="connsiteY10" fmla="*/ 0 h 1306285"/>
              <a:gd name="connsiteX11" fmla="*/ 427511 w 427511"/>
              <a:gd name="connsiteY11" fmla="*/ 1270659 h 1306285"/>
              <a:gd name="connsiteX12" fmla="*/ 0 w 427511"/>
              <a:gd name="connsiteY12" fmla="*/ 1306285 h 130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7511" h="1306285">
                <a:moveTo>
                  <a:pt x="0" y="1306285"/>
                </a:moveTo>
                <a:lnTo>
                  <a:pt x="0" y="1306285"/>
                </a:lnTo>
                <a:lnTo>
                  <a:pt x="17813" y="1033153"/>
                </a:lnTo>
                <a:lnTo>
                  <a:pt x="100940" y="890649"/>
                </a:lnTo>
                <a:lnTo>
                  <a:pt x="178130" y="831272"/>
                </a:lnTo>
                <a:lnTo>
                  <a:pt x="219693" y="688768"/>
                </a:lnTo>
                <a:lnTo>
                  <a:pt x="219693" y="546265"/>
                </a:lnTo>
                <a:lnTo>
                  <a:pt x="213756" y="415636"/>
                </a:lnTo>
                <a:lnTo>
                  <a:pt x="213756" y="237506"/>
                </a:lnTo>
                <a:lnTo>
                  <a:pt x="261257" y="184067"/>
                </a:lnTo>
                <a:lnTo>
                  <a:pt x="350322" y="0"/>
                </a:lnTo>
                <a:lnTo>
                  <a:pt x="427511" y="1270659"/>
                </a:lnTo>
                <a:lnTo>
                  <a:pt x="0" y="13062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utoShape 7"/>
          <p:cNvSpPr>
            <a:spLocks noGrp="1" noChangeArrowheads="1"/>
          </p:cNvSpPr>
          <p:nvPr>
            <p:ph type="title"/>
          </p:nvPr>
        </p:nvSpPr>
        <p:spPr>
          <a:xfrm>
            <a:off x="273834" y="147175"/>
            <a:ext cx="8186706" cy="617455"/>
          </a:xfrm>
          <a:prstGeom prst="flowChartProcess">
            <a:avLst/>
          </a:prstGeom>
          <a:noFill/>
        </p:spPr>
        <p:txBody>
          <a:bodyPr anchor="ctr" anchorCtr="0">
            <a:noAutofit/>
          </a:bodyPr>
          <a:lstStyle/>
          <a:p>
            <a:pPr algn="l" eaLnBrk="1" hangingPunct="1"/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Bürgerbeteiligung </a:t>
            </a:r>
            <a:b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Soziales Rathaus &amp; Verlagerung Skulpturenmuseum</a:t>
            </a:r>
            <a:endParaRPr lang="de-DE" altLang="de-DE" sz="18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8914765" y="6597440"/>
            <a:ext cx="229235" cy="152400"/>
          </a:xfrm>
          <a:prstGeom prst="rect">
            <a:avLst/>
          </a:prstGeom>
        </p:spPr>
        <p:txBody>
          <a:bodyPr/>
          <a:lstStyle/>
          <a:p>
            <a:fld id="{97F3CEF7-245E-44EC-8F1E-C784D5A1ED49}" type="slidenum">
              <a:rPr lang="de-DE" altLang="de-DE" sz="1200">
                <a:solidFill>
                  <a:schemeClr val="bg1"/>
                </a:solidFill>
                <a:latin typeface="+mn-lt"/>
              </a:rPr>
              <a:pPr/>
              <a:t>8</a:t>
            </a:fld>
            <a:endParaRPr lang="de-DE" altLang="de-DE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563861" y="1081789"/>
            <a:ext cx="54727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de-DE" sz="2000" dirty="0" smtClean="0">
                <a:latin typeface="+mn-lt"/>
              </a:rPr>
              <a:t>Sozialraumanalyse</a:t>
            </a:r>
          </a:p>
          <a:p>
            <a:pPr lvl="0" algn="l"/>
            <a:endParaRPr lang="de-DE" sz="1800" b="0" dirty="0" smtClean="0">
              <a:latin typeface="+mn-lt"/>
            </a:endParaRPr>
          </a:p>
          <a:p>
            <a:pPr marL="285750" lvl="0" indent="-285750" algn="l">
              <a:buFont typeface="Wingdings" panose="05000000000000000000" pitchFamily="2" charset="2"/>
              <a:buChar char="§"/>
            </a:pPr>
            <a:r>
              <a:rPr lang="de-DE" sz="1800" b="0" dirty="0">
                <a:latin typeface="+mn-lt"/>
              </a:rPr>
              <a:t>h</a:t>
            </a:r>
            <a:r>
              <a:rPr lang="de-DE" sz="1800" b="0" dirty="0" smtClean="0">
                <a:latin typeface="+mn-lt"/>
              </a:rPr>
              <a:t>ohe </a:t>
            </a:r>
            <a:r>
              <a:rPr lang="de-DE" sz="1800" b="0" dirty="0">
                <a:latin typeface="+mn-lt"/>
              </a:rPr>
              <a:t>soziale Belastungsfaktoren (u .a. hohe Sozialhilfedichte, hoher Anteil von Menschen mit Migrationshintergrund, hoher Anteil von Alleinerziehenden Systemen, Bildungsarmut</a:t>
            </a:r>
            <a:r>
              <a:rPr lang="de-DE" sz="1800" b="0" dirty="0" smtClean="0">
                <a:latin typeface="+mn-lt"/>
              </a:rPr>
              <a:t>)</a:t>
            </a:r>
          </a:p>
          <a:p>
            <a:pPr marL="285750" lvl="0" indent="-285750" algn="l">
              <a:buFont typeface="Wingdings" panose="05000000000000000000" pitchFamily="2" charset="2"/>
              <a:buChar char="§"/>
            </a:pPr>
            <a:endParaRPr lang="de-DE" sz="1800" b="0" dirty="0" smtClean="0">
              <a:latin typeface="+mn-lt"/>
            </a:endParaRPr>
          </a:p>
          <a:p>
            <a:pPr marL="285750" lvl="0" indent="-285750" algn="l">
              <a:buFont typeface="Wingdings" panose="05000000000000000000" pitchFamily="2" charset="2"/>
              <a:buChar char="§"/>
            </a:pPr>
            <a:r>
              <a:rPr lang="de-DE" sz="1800" b="0" dirty="0" smtClean="0">
                <a:latin typeface="+mn-lt"/>
              </a:rPr>
              <a:t>wenig </a:t>
            </a:r>
            <a:r>
              <a:rPr lang="de-DE" sz="1800" b="0" dirty="0">
                <a:latin typeface="+mn-lt"/>
              </a:rPr>
              <a:t>Räume mit </a:t>
            </a:r>
            <a:r>
              <a:rPr lang="de-DE" sz="1800" b="0" dirty="0" smtClean="0">
                <a:latin typeface="+mn-lt"/>
              </a:rPr>
              <a:t>Aufenthaltsqualität</a:t>
            </a:r>
          </a:p>
          <a:p>
            <a:pPr marL="285750" lvl="0" indent="-285750" algn="l">
              <a:buFont typeface="Wingdings" panose="05000000000000000000" pitchFamily="2" charset="2"/>
              <a:buChar char="§"/>
            </a:pPr>
            <a:endParaRPr lang="de-DE" sz="1800" b="0" dirty="0" smtClean="0">
              <a:latin typeface="+mn-lt"/>
            </a:endParaRPr>
          </a:p>
          <a:p>
            <a:pPr marL="285750" lvl="0" indent="-285750" algn="l">
              <a:buFont typeface="Wingdings" panose="05000000000000000000" pitchFamily="2" charset="2"/>
              <a:buChar char="§"/>
            </a:pPr>
            <a:r>
              <a:rPr lang="de-DE" sz="1800" b="0" dirty="0" smtClean="0">
                <a:latin typeface="+mn-lt"/>
              </a:rPr>
              <a:t>wenig </a:t>
            </a:r>
            <a:r>
              <a:rPr lang="de-DE" sz="1800" b="0" dirty="0">
                <a:latin typeface="+mn-lt"/>
              </a:rPr>
              <a:t>niederschwellig verfügbare Räumlichkeiten für jegliche Form  bürgerschaftlichen Engagements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268200" y="980660"/>
            <a:ext cx="3079630" cy="5249047"/>
            <a:chOff x="35370" y="980660"/>
            <a:chExt cx="3079630" cy="524904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30" y="980660"/>
              <a:ext cx="2990724" cy="4672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feld 3"/>
            <p:cNvSpPr txBox="1"/>
            <p:nvPr/>
          </p:nvSpPr>
          <p:spPr>
            <a:xfrm>
              <a:off x="35370" y="5644932"/>
              <a:ext cx="30796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b="0" dirty="0" smtClean="0">
                  <a:latin typeface="+mn-lt"/>
                </a:rPr>
                <a:t>Einwohner ohne deutsche Staatsangehörigkeit</a:t>
              </a:r>
              <a:endParaRPr lang="de-DE" sz="1600" b="0" dirty="0">
                <a:latin typeface="+mn-lt"/>
              </a:endParaRPr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10" y="4489936"/>
            <a:ext cx="3329110" cy="1739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AutoShape 7"/>
          <p:cNvSpPr>
            <a:spLocks noGrp="1" noChangeArrowheads="1"/>
          </p:cNvSpPr>
          <p:nvPr>
            <p:ph type="title"/>
          </p:nvPr>
        </p:nvSpPr>
        <p:spPr>
          <a:xfrm>
            <a:off x="273834" y="147175"/>
            <a:ext cx="8186706" cy="617455"/>
          </a:xfrm>
          <a:prstGeom prst="flowChartProcess">
            <a:avLst/>
          </a:prstGeom>
          <a:noFill/>
        </p:spPr>
        <p:txBody>
          <a:bodyPr anchor="ctr" anchorCtr="0">
            <a:noAutofit/>
          </a:bodyPr>
          <a:lstStyle/>
          <a:p>
            <a:pPr algn="l" eaLnBrk="1" hangingPunct="1"/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Bürgerbeteiligung </a:t>
            </a:r>
            <a:b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Soziales Rathaus &amp; Verlagerung Skulpturenmuseum</a:t>
            </a:r>
            <a:endParaRPr lang="de-DE" altLang="de-DE" sz="18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01460" y="5412010"/>
            <a:ext cx="1822200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de-DE" sz="1000" b="0" i="1" dirty="0" smtClean="0">
                <a:latin typeface="+mj-lt"/>
              </a:rPr>
              <a:t>Quelle: Stadt Marl</a:t>
            </a:r>
            <a:endParaRPr lang="de-DE" sz="1000" b="0" i="1" dirty="0">
              <a:latin typeface="+mj-lt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389140" y="5993392"/>
            <a:ext cx="11271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000" b="0" i="1" dirty="0" smtClean="0">
                <a:latin typeface="+mj-lt"/>
              </a:rPr>
              <a:t>Quelle: Stadt Marl</a:t>
            </a:r>
            <a:endParaRPr lang="de-DE" sz="1000" b="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17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"/>
          <p:cNvSpPr txBox="1">
            <a:spLocks/>
          </p:cNvSpPr>
          <p:nvPr/>
        </p:nvSpPr>
        <p:spPr>
          <a:xfrm>
            <a:off x="8914765" y="6597440"/>
            <a:ext cx="229235" cy="1524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97F3CEF7-245E-44EC-8F1E-C784D5A1ED49}" type="slidenum">
              <a:rPr lang="de-DE" altLang="de-DE"/>
              <a:pPr/>
              <a:t>9</a:t>
            </a:fld>
            <a:endParaRPr lang="de-DE" alt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563861" y="1081789"/>
            <a:ext cx="5472758" cy="52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de-DE" sz="2000" dirty="0" smtClean="0">
                <a:latin typeface="+mn-lt"/>
              </a:rPr>
              <a:t>Schaffung eines „Sozialen Rathauses“</a:t>
            </a:r>
          </a:p>
          <a:p>
            <a:pPr lvl="0" algn="l"/>
            <a:endParaRPr lang="de-DE" sz="1800" b="0" dirty="0" smtClean="0">
              <a:latin typeface="+mn-lt"/>
            </a:endParaRPr>
          </a:p>
          <a:p>
            <a:pPr algn="l"/>
            <a:r>
              <a:rPr lang="de-DE" sz="1800" b="0" dirty="0" smtClean="0">
                <a:latin typeface="+mn-lt"/>
              </a:rPr>
              <a:t>für </a:t>
            </a:r>
            <a:r>
              <a:rPr lang="de-DE" sz="1800" b="0" dirty="0">
                <a:latin typeface="+mn-lt"/>
              </a:rPr>
              <a:t>alle Bürger der Stadt Marl unter besonderer Berücksichtigung des Stadtteils „Mitte</a:t>
            </a:r>
            <a:r>
              <a:rPr lang="de-DE" sz="1800" b="0" dirty="0" smtClean="0">
                <a:latin typeface="+mn-lt"/>
              </a:rPr>
              <a:t>“ mit Angeboten wie bspw.:</a:t>
            </a:r>
          </a:p>
          <a:p>
            <a:pPr algn="l"/>
            <a:endParaRPr lang="de-DE" sz="1800" b="0" dirty="0" smtClean="0">
              <a:latin typeface="+mn-lt"/>
            </a:endParaRPr>
          </a:p>
          <a:p>
            <a:pPr marL="285750" lvl="0" indent="-285750" algn="l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de-DE" sz="1800" b="0" dirty="0" smtClean="0">
                <a:latin typeface="+mn-lt"/>
              </a:rPr>
              <a:t>Café/Bistro</a:t>
            </a:r>
            <a:endParaRPr lang="de-DE" sz="1800" b="0" dirty="0">
              <a:latin typeface="+mn-lt"/>
            </a:endParaRPr>
          </a:p>
          <a:p>
            <a:pPr marL="285750" lvl="0" indent="-285750" algn="l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de-DE" sz="1800" b="0" dirty="0">
                <a:latin typeface="+mn-lt"/>
              </a:rPr>
              <a:t>Spieliothek</a:t>
            </a:r>
          </a:p>
          <a:p>
            <a:pPr marL="285750" lvl="0" indent="-285750" algn="l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de-DE" sz="1800" b="0" dirty="0">
                <a:latin typeface="+mn-lt"/>
              </a:rPr>
              <a:t>Kinder- und Jugendarbeit</a:t>
            </a:r>
          </a:p>
          <a:p>
            <a:pPr marL="285750" lvl="0" indent="-285750" algn="l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de-DE" sz="1800" b="0" dirty="0">
                <a:latin typeface="+mn-lt"/>
              </a:rPr>
              <a:t>n</a:t>
            </a:r>
            <a:r>
              <a:rPr lang="de-DE" sz="1800" b="0" dirty="0" smtClean="0">
                <a:latin typeface="+mn-lt"/>
              </a:rPr>
              <a:t>iederschwellige </a:t>
            </a:r>
            <a:r>
              <a:rPr lang="de-DE" sz="1800" b="0" dirty="0">
                <a:latin typeface="+mn-lt"/>
              </a:rPr>
              <a:t>Familienbildung</a:t>
            </a:r>
          </a:p>
          <a:p>
            <a:pPr marL="285750" lvl="0" indent="-285750" algn="l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de-DE" sz="1800" b="0" dirty="0">
                <a:latin typeface="+mn-lt"/>
              </a:rPr>
              <a:t>Lehrküche</a:t>
            </a:r>
          </a:p>
          <a:p>
            <a:pPr marL="285750" lvl="0" indent="-285750" algn="l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de-DE" sz="1800" b="0" dirty="0">
                <a:latin typeface="+mn-lt"/>
              </a:rPr>
              <a:t>Gruppenräume für Vereine/ Interessensgemeinschaften/ Bürgerschaftliches Engagement</a:t>
            </a:r>
          </a:p>
          <a:p>
            <a:pPr marL="285750" lvl="0" indent="-285750" algn="l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de-DE" sz="1800" b="0" dirty="0">
                <a:latin typeface="+mn-lt"/>
              </a:rPr>
              <a:t>Information und Beratung (wie z.B. Quartiersmanagement, Beratung für Übergänge von Schule, Ausbildung und Beruf etc.)</a:t>
            </a:r>
          </a:p>
          <a:p>
            <a:pPr marL="285750" lvl="0" indent="-285750" algn="l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de-DE" sz="1800" b="0" dirty="0">
                <a:latin typeface="+mn-lt"/>
              </a:rPr>
              <a:t>usw</a:t>
            </a:r>
            <a:r>
              <a:rPr lang="de-DE" sz="1800" b="0" dirty="0" smtClean="0">
                <a:latin typeface="+mn-lt"/>
              </a:rPr>
              <a:t>.</a:t>
            </a:r>
            <a:endParaRPr lang="de-DE" sz="1800" dirty="0">
              <a:latin typeface="+mn-lt"/>
            </a:endParaRPr>
          </a:p>
        </p:txBody>
      </p:sp>
      <p:pic>
        <p:nvPicPr>
          <p:cNvPr id="9" name="Picture 5" descr="K:\61-1\01 Stadtentwicklung\04 Soziale Stadt\Stadtmitte\02 Verfahren\03 Präsentationen\OT MBWSV und BezReg MS am 07.04.2016\Bildmaterial\Hüls-Süd\Nachbarschaftstag-Café NB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0" y="1592745"/>
            <a:ext cx="3024420" cy="2268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6" name="Picture 2" descr="http://www.nrwhits.de/thumbs/img/Location/39/34/00/p/page_header/spieliothek-marl-34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0" y="4581160"/>
            <a:ext cx="3024420" cy="1159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AutoShape 7"/>
          <p:cNvSpPr>
            <a:spLocks noGrp="1" noChangeArrowheads="1"/>
          </p:cNvSpPr>
          <p:nvPr>
            <p:ph type="title"/>
          </p:nvPr>
        </p:nvSpPr>
        <p:spPr>
          <a:xfrm>
            <a:off x="273834" y="147175"/>
            <a:ext cx="8186706" cy="617455"/>
          </a:xfrm>
          <a:prstGeom prst="flowChartProcess">
            <a:avLst/>
          </a:prstGeom>
          <a:noFill/>
        </p:spPr>
        <p:txBody>
          <a:bodyPr anchor="ctr" anchorCtr="0">
            <a:noAutofit/>
          </a:bodyPr>
          <a:lstStyle/>
          <a:p>
            <a:pPr algn="l" eaLnBrk="1" hangingPunct="1"/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Bürgerbeteiligung </a:t>
            </a:r>
            <a:b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de-DE" altLang="de-DE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Soziales Rathaus &amp; Verlagerung Skulpturenmuseum</a:t>
            </a:r>
            <a:endParaRPr lang="de-DE" altLang="de-DE" sz="18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16540" y="3614839"/>
            <a:ext cx="11271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000" b="0" i="1" dirty="0" smtClean="0">
                <a:latin typeface="+mj-lt"/>
              </a:rPr>
              <a:t>Quelle: Stadt Marl</a:t>
            </a:r>
            <a:endParaRPr lang="de-DE" sz="1000" b="0" i="1" dirty="0">
              <a:latin typeface="+mj-lt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16540" y="5494819"/>
            <a:ext cx="11271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000" b="0" i="1" dirty="0" smtClean="0">
                <a:latin typeface="+mj-lt"/>
              </a:rPr>
              <a:t>Quelle: Stadt Marl</a:t>
            </a:r>
            <a:endParaRPr lang="de-DE" sz="1000" b="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2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607</Words>
  <Application>Microsoft Office PowerPoint</Application>
  <PresentationFormat>Bildschirmpräsentation (4:3)</PresentationFormat>
  <Paragraphs>172</Paragraphs>
  <Slides>20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2_Benutzerdefiniertes Design</vt:lpstr>
      <vt:lpstr>Bürgerbeteiligung  Soziales Rathaus &amp; Verlagerung Skulpturenmuseum</vt:lpstr>
      <vt:lpstr>PowerPoint-Präsentation</vt:lpstr>
      <vt:lpstr>Bürgerbeteiligung  Soziales Rathaus &amp; Verlagerung Skulpturenmuseum</vt:lpstr>
      <vt:lpstr>Bürgerbeteiligung  Soziales Rathaus &amp; Verlagerung Skulpturenmuseum</vt:lpstr>
      <vt:lpstr>Bürgerbeteiligung  Soziales Rathaus &amp; Verlagerung Skulpturenmuseum</vt:lpstr>
      <vt:lpstr>Bürgerbeteiligung  Soziales Rathaus &amp; Verlagerung Skulpturenmuseum</vt:lpstr>
      <vt:lpstr>Bürgerbeteiligung  Soziales Rathaus &amp; Verlagerung Skulpturenmuseum</vt:lpstr>
      <vt:lpstr>Bürgerbeteiligung  Soziales Rathaus &amp; Verlagerung Skulpturenmuseum</vt:lpstr>
      <vt:lpstr>Bürgerbeteiligung  Soziales Rathaus &amp; Verlagerung Skulpturenmuseum</vt:lpstr>
      <vt:lpstr>Bürgerbeteiligung  Soziales Rathaus &amp; Verlagerung Skulpturenmuseum</vt:lpstr>
      <vt:lpstr>Bürgerbeteiligung  Soziales Rathaus &amp; Verlagerung Skulpturenmuseum</vt:lpstr>
      <vt:lpstr>Bürgerbeteiligung  Soziales Rathaus &amp; Verlagerung Skulpturenmuseum</vt:lpstr>
      <vt:lpstr>Bürgerbeteiligung  Soziales Rathaus &amp; Verlagerung Skulpturenmuseum</vt:lpstr>
      <vt:lpstr>Bürgerbeteiligung  Soziales Rathaus &amp; Verlagerung Skulpturenmuseum</vt:lpstr>
      <vt:lpstr>Bürgerbeteiligung  Soziales Rathaus &amp; Verlagerung Skulpturenmuseum</vt:lpstr>
      <vt:lpstr>Bürgerbeteiligung  Soziales Rathaus &amp; Verlagerung Skulpturenmuseum</vt:lpstr>
      <vt:lpstr>Bürgerbeteiligung  Soziales Rathaus &amp; Verlagerung Skulpturenmuseum</vt:lpstr>
      <vt:lpstr>Bürgerbeteiligung  Soziales Rathaus &amp; Verlagerung Skulpturenmuseum</vt:lpstr>
      <vt:lpstr>Bürgerbeteiligung  Soziales Rathaus &amp; Verlagerung Skulpturenmuseum</vt:lpstr>
      <vt:lpstr>Bürgerbeteiligung  Soziales Rathaus &amp; Verlagerung Skulpturenmuseum</vt:lpstr>
    </vt:vector>
  </TitlesOfParts>
  <Company>Stadt Marl Planungs- und Umweltamt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61 1 Vorlage quer</dc:subject>
  <dc:creator>Ludger Bach</dc:creator>
  <cp:lastModifiedBy>Anders, Björn</cp:lastModifiedBy>
  <cp:revision>921</cp:revision>
  <cp:lastPrinted>2016-11-29T11:08:01Z</cp:lastPrinted>
  <dcterms:created xsi:type="dcterms:W3CDTF">2008-01-23T10:54:15Z</dcterms:created>
  <dcterms:modified xsi:type="dcterms:W3CDTF">2016-11-29T13:19:14Z</dcterms:modified>
</cp:coreProperties>
</file>